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9" r:id="rId5"/>
    <p:sldId id="271" r:id="rId6"/>
    <p:sldId id="270" r:id="rId7"/>
    <p:sldId id="261"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6009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292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0452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35200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587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46541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9A32F43-A2DC-4A90-824D-5231F2B7BD20}"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39332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9A32F43-A2DC-4A90-824D-5231F2B7BD20}" type="datetimeFigureOut">
              <a:rPr lang="ar-EG" smtClean="0"/>
              <a:t>25/07/1441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9214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9A32F43-A2DC-4A90-824D-5231F2B7BD20}" type="datetimeFigureOut">
              <a:rPr lang="ar-EG" smtClean="0"/>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55939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32F43-A2DC-4A90-824D-5231F2B7BD20}" type="datetimeFigureOut">
              <a:rPr lang="ar-EG" smtClean="0"/>
              <a:t>25/07/1441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1414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3428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99690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A32F43-A2DC-4A90-824D-5231F2B7BD20}" type="datetimeFigureOut">
              <a:rPr lang="ar-EG" smtClean="0"/>
              <a:t>25/07/1441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9EE400-85FC-4B5B-8967-688592AE6969}" type="slidenum">
              <a:rPr lang="ar-EG" smtClean="0"/>
              <a:t>‹#›</a:t>
            </a:fld>
            <a:endParaRPr lang="ar-EG"/>
          </a:p>
        </p:txBody>
      </p:sp>
    </p:spTree>
    <p:extLst>
      <p:ext uri="{BB962C8B-B14F-4D97-AF65-F5344CB8AC3E}">
        <p14:creationId xmlns:p14="http://schemas.microsoft.com/office/powerpoint/2010/main" val="2710705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1600" y="312754"/>
            <a:ext cx="7272808" cy="5852549"/>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800" b="1" dirty="0" smtClean="0">
              <a:latin typeface="Arial Unicode MS" pitchFamily="34" charset="-128"/>
              <a:ea typeface="Arial Unicode MS" pitchFamily="34" charset="-128"/>
              <a:cs typeface="Arial Unicode MS" pitchFamily="34" charset="-128"/>
            </a:endParaRPr>
          </a:p>
          <a:p>
            <a:pPr algn="ctr">
              <a:lnSpc>
                <a:spcPct val="150000"/>
              </a:lnSpc>
              <a:spcBef>
                <a:spcPts val="1200"/>
              </a:spcBef>
            </a:pPr>
            <a:r>
              <a:rPr lang="ar-EG" sz="3600" b="1" dirty="0">
                <a:solidFill>
                  <a:srgbClr val="FF0000"/>
                </a:solidFill>
                <a:latin typeface="Arial Unicode MS" pitchFamily="34" charset="-128"/>
                <a:ea typeface="Arial Unicode MS" pitchFamily="34" charset="-128"/>
                <a:cs typeface="Arial Unicode MS" pitchFamily="34" charset="-128"/>
              </a:rPr>
              <a:t>محــاضـرة </a:t>
            </a:r>
            <a:r>
              <a:rPr lang="ar-EG" sz="3600" b="1" dirty="0" smtClean="0">
                <a:latin typeface="Arial Unicode MS" pitchFamily="34" charset="-128"/>
                <a:ea typeface="Arial Unicode MS" pitchFamily="34" charset="-128"/>
                <a:cs typeface="Arial Unicode MS" pitchFamily="34" charset="-128"/>
              </a:rPr>
              <a:t/>
            </a:r>
            <a:br>
              <a:rPr lang="ar-EG" sz="3600" b="1" dirty="0" smtClean="0">
                <a:latin typeface="Arial Unicode MS" pitchFamily="34" charset="-128"/>
                <a:ea typeface="Arial Unicode MS" pitchFamily="34" charset="-128"/>
                <a:cs typeface="Arial Unicode MS" pitchFamily="34" charset="-128"/>
              </a:rPr>
            </a:br>
            <a:r>
              <a:rPr lang="ar-EG" sz="3600" b="1" u="sng" dirty="0">
                <a:solidFill>
                  <a:srgbClr val="D60093"/>
                </a:solidFill>
                <a:latin typeface="Arial Unicode MS" pitchFamily="34" charset="-128"/>
                <a:ea typeface="Arial Unicode MS" pitchFamily="34" charset="-128"/>
                <a:cs typeface="Arial Unicode MS" pitchFamily="34" charset="-128"/>
              </a:rPr>
              <a:t>فئة المعاقين بصرياً</a:t>
            </a:r>
          </a:p>
          <a:p>
            <a:pPr algn="ctr">
              <a:lnSpc>
                <a:spcPct val="150000"/>
              </a:lnSpc>
            </a:pPr>
            <a:r>
              <a:rPr lang="ar-EG" sz="3600" b="1" u="sng" dirty="0" smtClean="0">
                <a:solidFill>
                  <a:srgbClr val="0000CC"/>
                </a:solidFill>
                <a:latin typeface="Arial Unicode MS" pitchFamily="34" charset="-128"/>
                <a:ea typeface="Arial Unicode MS" pitchFamily="34" charset="-128"/>
                <a:cs typeface="Arial Unicode MS" pitchFamily="34" charset="-128"/>
              </a:rPr>
              <a:t>لطلاب الفرقة الرابعة ـ تعليم أساسي</a:t>
            </a:r>
          </a:p>
          <a:p>
            <a:pPr algn="ctr">
              <a:lnSpc>
                <a:spcPct val="150000"/>
              </a:lnSpc>
            </a:pPr>
            <a:r>
              <a:rPr lang="ar-EG" sz="3600" b="1" u="sng" dirty="0" smtClean="0">
                <a:solidFill>
                  <a:srgbClr val="FF0000"/>
                </a:solidFill>
                <a:latin typeface="Arial Unicode MS" pitchFamily="34" charset="-128"/>
                <a:ea typeface="Arial Unicode MS" pitchFamily="34" charset="-128"/>
                <a:cs typeface="Arial Unicode MS" pitchFamily="34" charset="-128"/>
              </a:rPr>
              <a:t>( شعبة العلوم )</a:t>
            </a:r>
          </a:p>
          <a:p>
            <a:pPr algn="ctr">
              <a:lnSpc>
                <a:spcPct val="150000"/>
              </a:lnSpc>
            </a:pPr>
            <a:r>
              <a:rPr lang="ar-EG" sz="3600" b="1" dirty="0">
                <a:latin typeface="Arial Unicode MS" pitchFamily="34" charset="-128"/>
                <a:ea typeface="Arial Unicode MS" pitchFamily="34" charset="-128"/>
                <a:cs typeface="Arial Unicode MS" pitchFamily="34" charset="-128"/>
              </a:rPr>
              <a:t>يوم  الإثنين  23/ 3 / 2020 </a:t>
            </a:r>
          </a:p>
          <a:p>
            <a:pPr algn="ctr">
              <a:lnSpc>
                <a:spcPct val="150000"/>
              </a:lnSpc>
            </a:pPr>
            <a:r>
              <a:rPr lang="ar-EG" sz="3600" b="1" dirty="0" smtClean="0">
                <a:solidFill>
                  <a:srgbClr val="002060"/>
                </a:solidFill>
                <a:latin typeface="Arial Unicode MS" pitchFamily="34" charset="-128"/>
                <a:ea typeface="Arial Unicode MS" pitchFamily="34" charset="-128"/>
                <a:cs typeface="Arial Unicode MS" pitchFamily="34" charset="-128"/>
              </a:rPr>
              <a:t>إعــــداد</a:t>
            </a:r>
          </a:p>
          <a:p>
            <a:pPr algn="ctr">
              <a:lnSpc>
                <a:spcPct val="150000"/>
              </a:lnSpc>
            </a:pPr>
            <a:r>
              <a:rPr lang="ar-EG" sz="3600" b="1" dirty="0">
                <a:latin typeface="Arial Unicode MS" pitchFamily="34" charset="-128"/>
                <a:ea typeface="Arial Unicode MS" pitchFamily="34" charset="-128"/>
                <a:cs typeface="Arial Unicode MS" pitchFamily="34" charset="-128"/>
              </a:rPr>
              <a:t>أ.د / إبراهيم عبدالعزيز البعلي</a:t>
            </a:r>
            <a:r>
              <a:rPr lang="ar-EG" sz="3600" b="1" u="sng" dirty="0" smtClean="0">
                <a:solidFill>
                  <a:srgbClr val="D60093"/>
                </a:solidFill>
                <a:latin typeface="Arial Unicode MS" pitchFamily="34" charset="-128"/>
                <a:ea typeface="Arial Unicode MS" pitchFamily="34" charset="-128"/>
                <a:cs typeface="Arial Unicode MS" pitchFamily="34" charset="-128"/>
              </a:rPr>
              <a:t/>
            </a:r>
            <a:br>
              <a:rPr lang="ar-EG" sz="3600" b="1" u="sng" dirty="0" smtClean="0">
                <a:solidFill>
                  <a:srgbClr val="D60093"/>
                </a:solidFill>
                <a:latin typeface="Arial Unicode MS" pitchFamily="34" charset="-128"/>
                <a:ea typeface="Arial Unicode MS" pitchFamily="34" charset="-128"/>
                <a:cs typeface="Arial Unicode MS" pitchFamily="34" charset="-128"/>
              </a:rPr>
            </a:br>
            <a:endParaRPr lang="ar-EG" sz="3600" b="1" u="sng" dirty="0">
              <a:solidFill>
                <a:srgbClr val="D60093"/>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122326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67744" y="404664"/>
            <a:ext cx="4752528" cy="792088"/>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ar-EG" sz="2800" b="1" dirty="0" smtClean="0">
              <a:latin typeface="Arial Unicode MS" pitchFamily="34" charset="-128"/>
              <a:ea typeface="Arial Unicode MS" pitchFamily="34" charset="-128"/>
              <a:cs typeface="Arial Unicode MS" pitchFamily="34" charset="-128"/>
            </a:endParaRPr>
          </a:p>
          <a:p>
            <a:pPr algn="ctr">
              <a:spcBef>
                <a:spcPts val="1200"/>
              </a:spcBef>
            </a:pPr>
            <a:endParaRPr lang="ar-EG" sz="3600" b="1" dirty="0" smtClean="0">
              <a:latin typeface="Arial Unicode MS" pitchFamily="34" charset="-128"/>
              <a:ea typeface="Arial Unicode MS" pitchFamily="34" charset="-128"/>
              <a:cs typeface="Arial Unicode MS" pitchFamily="34" charset="-128"/>
            </a:endParaRPr>
          </a:p>
          <a:p>
            <a:pPr algn="ctr">
              <a:lnSpc>
                <a:spcPct val="300000"/>
              </a:lnSpc>
            </a:pPr>
            <a:r>
              <a:rPr lang="ar-EG" sz="3600" b="1" dirty="0">
                <a:solidFill>
                  <a:srgbClr val="D60093"/>
                </a:solidFill>
                <a:latin typeface="Arial Unicode MS" pitchFamily="34" charset="-128"/>
                <a:ea typeface="Arial Unicode MS" pitchFamily="34" charset="-128"/>
                <a:cs typeface="Arial Unicode MS" pitchFamily="34" charset="-128"/>
              </a:rPr>
              <a:t>فئة المعاقين بصرياً</a:t>
            </a:r>
            <a:r>
              <a:rPr lang="ar-EG" sz="3600" b="1" dirty="0" smtClean="0">
                <a:solidFill>
                  <a:srgbClr val="002060"/>
                </a:solidFill>
                <a:latin typeface="Arial Unicode MS" pitchFamily="34" charset="-128"/>
                <a:ea typeface="Arial Unicode MS" pitchFamily="34" charset="-128"/>
                <a:cs typeface="Arial Unicode MS" pitchFamily="34" charset="-128"/>
              </a:rPr>
              <a:t/>
            </a:r>
            <a:br>
              <a:rPr lang="ar-EG" sz="3600" b="1" dirty="0" smtClean="0">
                <a:solidFill>
                  <a:srgbClr val="002060"/>
                </a:solidFill>
                <a:latin typeface="Arial Unicode MS" pitchFamily="34" charset="-128"/>
                <a:ea typeface="Arial Unicode MS" pitchFamily="34" charset="-128"/>
                <a:cs typeface="Arial Unicode MS" pitchFamily="34" charset="-128"/>
              </a:rPr>
            </a:br>
            <a:endParaRPr lang="ar-EG" sz="3600" b="1" dirty="0">
              <a:solidFill>
                <a:srgbClr val="002060"/>
              </a:solidFill>
              <a:latin typeface="Arial Unicode MS" pitchFamily="34" charset="-128"/>
              <a:ea typeface="Arial Unicode MS" pitchFamily="34" charset="-128"/>
              <a:cs typeface="Arial Unicode MS" pitchFamily="34" charset="-128"/>
            </a:endParaRPr>
          </a:p>
        </p:txBody>
      </p:sp>
      <p:sp>
        <p:nvSpPr>
          <p:cNvPr id="5" name="Right Brace 4"/>
          <p:cNvSpPr/>
          <p:nvPr/>
        </p:nvSpPr>
        <p:spPr>
          <a:xfrm rot="16200000">
            <a:off x="4193867" y="-2025515"/>
            <a:ext cx="828274" cy="7272808"/>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9" name="Down Arrow 18"/>
          <p:cNvSpPr/>
          <p:nvPr/>
        </p:nvSpPr>
        <p:spPr>
          <a:xfrm>
            <a:off x="8172400"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1" name="Down Arrow 20"/>
          <p:cNvSpPr/>
          <p:nvPr/>
        </p:nvSpPr>
        <p:spPr>
          <a:xfrm>
            <a:off x="863588"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2" name="Down Arrow 21"/>
          <p:cNvSpPr/>
          <p:nvPr/>
        </p:nvSpPr>
        <p:spPr>
          <a:xfrm>
            <a:off x="3131840"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5" name="Down Arrow 24"/>
          <p:cNvSpPr/>
          <p:nvPr/>
        </p:nvSpPr>
        <p:spPr>
          <a:xfrm>
            <a:off x="5652120" y="1628800"/>
            <a:ext cx="216024" cy="458915"/>
          </a:xfrm>
          <a:prstGeom prst="downArrow">
            <a:avLst/>
          </a:prstGeom>
        </p:spPr>
        <p:style>
          <a:lnRef idx="1">
            <a:schemeClr val="dk1"/>
          </a:lnRef>
          <a:fillRef idx="3">
            <a:schemeClr val="dk1"/>
          </a:fillRef>
          <a:effectRef idx="2">
            <a:schemeClr val="dk1"/>
          </a:effectRef>
          <a:fontRef idx="minor">
            <a:schemeClr val="lt1"/>
          </a:fontRef>
        </p:style>
        <p:txBody>
          <a:bodyPr rtlCol="1" anchor="ctr"/>
          <a:lstStyle/>
          <a:p>
            <a:pPr algn="ctr"/>
            <a:endParaRPr lang="ar-EG"/>
          </a:p>
        </p:txBody>
      </p:sp>
      <p:sp>
        <p:nvSpPr>
          <p:cNvPr id="26" name="Rounded Rectangle 25"/>
          <p:cNvSpPr/>
          <p:nvPr/>
        </p:nvSpPr>
        <p:spPr>
          <a:xfrm>
            <a:off x="7452320" y="2132856"/>
            <a:ext cx="1512168" cy="28803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400" b="1" dirty="0">
                <a:solidFill>
                  <a:srgbClr val="0000CC"/>
                </a:solidFill>
              </a:rPr>
              <a:t>تعريف المعاقين بصرياً وأنواعهم وتصنيفاتهم ونسبة </a:t>
            </a:r>
            <a:r>
              <a:rPr lang="ar-SA" sz="2400" b="1" dirty="0" smtClean="0">
                <a:solidFill>
                  <a:srgbClr val="0000CC"/>
                </a:solidFill>
              </a:rPr>
              <a:t>ا</a:t>
            </a:r>
            <a:r>
              <a:rPr lang="ar-EG" sz="2400" b="1" dirty="0" smtClean="0">
                <a:solidFill>
                  <a:srgbClr val="0000CC"/>
                </a:solidFill>
              </a:rPr>
              <a:t>نت</a:t>
            </a:r>
            <a:r>
              <a:rPr lang="ar-SA" sz="2400" b="1" dirty="0" smtClean="0">
                <a:solidFill>
                  <a:srgbClr val="0000CC"/>
                </a:solidFill>
              </a:rPr>
              <a:t>شارهم</a:t>
            </a:r>
            <a:endParaRPr lang="ar-EG" sz="2400" dirty="0">
              <a:solidFill>
                <a:srgbClr val="0000CC"/>
              </a:solidFill>
            </a:endParaRPr>
          </a:p>
        </p:txBody>
      </p:sp>
      <p:sp>
        <p:nvSpPr>
          <p:cNvPr id="14" name="Rounded Rectangle 13"/>
          <p:cNvSpPr/>
          <p:nvPr/>
        </p:nvSpPr>
        <p:spPr>
          <a:xfrm>
            <a:off x="179512" y="2132856"/>
            <a:ext cx="1656184" cy="28803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800" b="1" dirty="0">
                <a:solidFill>
                  <a:srgbClr val="0000CC"/>
                </a:solidFill>
              </a:rPr>
              <a:t>الأساليب التربوية في التعامل مع المعاقين بصرياً</a:t>
            </a:r>
            <a:endParaRPr lang="ar-EG" sz="2800" b="1" dirty="0">
              <a:solidFill>
                <a:srgbClr val="0000CC"/>
              </a:solidFill>
            </a:endParaRPr>
          </a:p>
        </p:txBody>
      </p:sp>
      <p:sp>
        <p:nvSpPr>
          <p:cNvPr id="15" name="Rounded Rectangle 14"/>
          <p:cNvSpPr/>
          <p:nvPr/>
        </p:nvSpPr>
        <p:spPr>
          <a:xfrm>
            <a:off x="2483768" y="2132856"/>
            <a:ext cx="1512168" cy="28803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800" b="1" dirty="0">
                <a:solidFill>
                  <a:srgbClr val="0000CC"/>
                </a:solidFill>
              </a:rPr>
              <a:t>الأهداف العامة لتربية التلاميذ المعاقين بصريا</a:t>
            </a:r>
            <a:endParaRPr lang="ar-EG" sz="2800" b="1" dirty="0">
              <a:solidFill>
                <a:srgbClr val="0000CC"/>
              </a:solidFill>
            </a:endParaRPr>
          </a:p>
        </p:txBody>
      </p:sp>
      <p:sp>
        <p:nvSpPr>
          <p:cNvPr id="16" name="Rounded Rectangle 15"/>
          <p:cNvSpPr/>
          <p:nvPr/>
        </p:nvSpPr>
        <p:spPr>
          <a:xfrm>
            <a:off x="5004048" y="2132856"/>
            <a:ext cx="1512168" cy="28803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800" b="1" dirty="0">
                <a:solidFill>
                  <a:srgbClr val="0000CC"/>
                </a:solidFill>
              </a:rPr>
              <a:t>الخصائص العامة للمعاقين بصرياً </a:t>
            </a:r>
            <a:endParaRPr lang="ar-EG" sz="2800" b="1" dirty="0">
              <a:solidFill>
                <a:srgbClr val="0000CC"/>
              </a:solidFill>
            </a:endParaRPr>
          </a:p>
        </p:txBody>
      </p:sp>
    </p:spTree>
    <p:extLst>
      <p:ext uri="{BB962C8B-B14F-4D97-AF65-F5344CB8AC3E}">
        <p14:creationId xmlns:p14="http://schemas.microsoft.com/office/powerpoint/2010/main" val="287851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16518" y="188640"/>
            <a:ext cx="7499898" cy="648072"/>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sz="2800" b="1" dirty="0">
                <a:solidFill>
                  <a:srgbClr val="0000CC"/>
                </a:solidFill>
              </a:rPr>
              <a:t>تعريف المعاقين بصرياً وأنواعهم وتصنيفاتهم ونسبة ا</a:t>
            </a:r>
            <a:r>
              <a:rPr lang="ar-EG" sz="2800" b="1" dirty="0">
                <a:solidFill>
                  <a:srgbClr val="0000CC"/>
                </a:solidFill>
              </a:rPr>
              <a:t>نت</a:t>
            </a:r>
            <a:r>
              <a:rPr lang="ar-SA" sz="2800" b="1" dirty="0">
                <a:solidFill>
                  <a:srgbClr val="0000CC"/>
                </a:solidFill>
              </a:rPr>
              <a:t>شارهم</a:t>
            </a:r>
            <a:endParaRPr lang="ar-EG" sz="2800" dirty="0">
              <a:solidFill>
                <a:srgbClr val="0000CC"/>
              </a:solidFill>
            </a:endParaRPr>
          </a:p>
        </p:txBody>
      </p:sp>
      <p:sp>
        <p:nvSpPr>
          <p:cNvPr id="11" name="Horizontal Scroll 10"/>
          <p:cNvSpPr/>
          <p:nvPr/>
        </p:nvSpPr>
        <p:spPr>
          <a:xfrm>
            <a:off x="6084168" y="980728"/>
            <a:ext cx="2736304" cy="1152128"/>
          </a:xfrm>
          <a:prstGeom prst="horizontalScroll">
            <a:avLst/>
          </a:prstGeom>
        </p:spPr>
        <p:style>
          <a:lnRef idx="0">
            <a:schemeClr val="accent3"/>
          </a:lnRef>
          <a:fillRef idx="3">
            <a:schemeClr val="accent3"/>
          </a:fillRef>
          <a:effectRef idx="3">
            <a:schemeClr val="accent3"/>
          </a:effectRef>
          <a:fontRef idx="minor">
            <a:schemeClr val="lt1"/>
          </a:fontRef>
        </p:style>
        <p:txBody>
          <a:bodyPr rtlCol="1" anchor="ctr"/>
          <a:lstStyle/>
          <a:p>
            <a:pPr lvl="0" algn="ctr">
              <a:lnSpc>
                <a:spcPct val="250000"/>
              </a:lnSpc>
            </a:pPr>
            <a:r>
              <a:rPr lang="ar-EG" sz="2400" b="1" dirty="0" smtClean="0">
                <a:solidFill>
                  <a:schemeClr val="tx1"/>
                </a:solidFill>
              </a:rPr>
              <a:t>تعريف المعاقين بصرياً</a:t>
            </a:r>
            <a:endParaRPr lang="en-US" sz="2400" b="1" dirty="0" smtClean="0">
              <a:solidFill>
                <a:schemeClr val="tx1"/>
              </a:solidFill>
            </a:endParaRPr>
          </a:p>
          <a:p>
            <a:pPr algn="ctr"/>
            <a:endParaRPr lang="ar-EG" dirty="0"/>
          </a:p>
        </p:txBody>
      </p:sp>
      <p:sp>
        <p:nvSpPr>
          <p:cNvPr id="13" name="Rounded Rectangle 12"/>
          <p:cNvSpPr/>
          <p:nvPr/>
        </p:nvSpPr>
        <p:spPr>
          <a:xfrm>
            <a:off x="179512" y="1124744"/>
            <a:ext cx="5544616" cy="9361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endParaRPr lang="ar-EG" sz="1600" b="1" dirty="0" smtClean="0"/>
          </a:p>
          <a:p>
            <a:pPr lvl="0" algn="just"/>
            <a:r>
              <a:rPr lang="ar-SA" b="1" dirty="0">
                <a:solidFill>
                  <a:srgbClr val="C00000"/>
                </a:solidFill>
              </a:rPr>
              <a:t>الأشخاص الذين تحول إعاقتهم البصرية دون تعلمهم بالوسائل العادية، لذلك فهم في حاجة إلى تعديلات خاصة</a:t>
            </a:r>
            <a:r>
              <a:rPr lang="ar-EG" b="1" dirty="0">
                <a:solidFill>
                  <a:srgbClr val="C00000"/>
                </a:solidFill>
              </a:rPr>
              <a:t> </a:t>
            </a:r>
            <a:r>
              <a:rPr lang="ar-SA" b="1" dirty="0">
                <a:solidFill>
                  <a:srgbClr val="C00000"/>
                </a:solidFill>
              </a:rPr>
              <a:t>على المناهج وأساليب وطرق التدريس بما يتناسب مع احتياجاتهم التربوية </a:t>
            </a:r>
            <a:endParaRPr lang="ar-EG" b="1" dirty="0" smtClean="0">
              <a:solidFill>
                <a:srgbClr val="C00000"/>
              </a:solidFill>
            </a:endParaRPr>
          </a:p>
          <a:p>
            <a:pPr lvl="0"/>
            <a:endParaRPr lang="ar-EG" sz="1600" b="1" dirty="0"/>
          </a:p>
        </p:txBody>
      </p:sp>
      <p:sp>
        <p:nvSpPr>
          <p:cNvPr id="17" name="Horizontal Scroll 16"/>
          <p:cNvSpPr/>
          <p:nvPr/>
        </p:nvSpPr>
        <p:spPr>
          <a:xfrm>
            <a:off x="6084168" y="2204864"/>
            <a:ext cx="2736304" cy="1296144"/>
          </a:xfrm>
          <a:prstGeom prst="horizontalScroll">
            <a:avLst/>
          </a:prstGeom>
        </p:spPr>
        <p:style>
          <a:lnRef idx="0">
            <a:schemeClr val="accent3"/>
          </a:lnRef>
          <a:fillRef idx="3">
            <a:schemeClr val="accent3"/>
          </a:fillRef>
          <a:effectRef idx="3">
            <a:schemeClr val="accent3"/>
          </a:effectRef>
          <a:fontRef idx="minor">
            <a:schemeClr val="lt1"/>
          </a:fontRef>
        </p:style>
        <p:txBody>
          <a:bodyPr rtlCol="1" anchor="ctr"/>
          <a:lstStyle/>
          <a:p>
            <a:pPr lvl="0" algn="ctr">
              <a:lnSpc>
                <a:spcPct val="250000"/>
              </a:lnSpc>
            </a:pPr>
            <a:r>
              <a:rPr lang="ar-EG" sz="2400" b="1" dirty="0" smtClean="0">
                <a:solidFill>
                  <a:schemeClr val="tx1"/>
                </a:solidFill>
              </a:rPr>
              <a:t>تصنيف المعاقين بصرياً</a:t>
            </a:r>
            <a:endParaRPr lang="en-US" sz="2400" b="1" dirty="0" smtClean="0">
              <a:solidFill>
                <a:schemeClr val="tx1"/>
              </a:solidFill>
            </a:endParaRPr>
          </a:p>
          <a:p>
            <a:pPr algn="ctr"/>
            <a:endParaRPr lang="ar-EG" dirty="0"/>
          </a:p>
        </p:txBody>
      </p:sp>
      <p:sp>
        <p:nvSpPr>
          <p:cNvPr id="3" name="Right Brace 2"/>
          <p:cNvSpPr/>
          <p:nvPr/>
        </p:nvSpPr>
        <p:spPr>
          <a:xfrm>
            <a:off x="5724128" y="2492896"/>
            <a:ext cx="360040" cy="79208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cxnSp>
        <p:nvCxnSpPr>
          <p:cNvPr id="20" name="Straight Arrow Connector 19"/>
          <p:cNvCxnSpPr/>
          <p:nvPr/>
        </p:nvCxnSpPr>
        <p:spPr>
          <a:xfrm flipH="1">
            <a:off x="5724128" y="1628800"/>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Rounded Rectangle 6"/>
          <p:cNvSpPr/>
          <p:nvPr/>
        </p:nvSpPr>
        <p:spPr>
          <a:xfrm>
            <a:off x="179512" y="2204864"/>
            <a:ext cx="5544616" cy="63007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b="1" dirty="0" smtClean="0"/>
              <a:t>المكفوفين</a:t>
            </a:r>
            <a:r>
              <a:rPr lang="ar-EG" b="1" dirty="0"/>
              <a:t>: </a:t>
            </a:r>
            <a:r>
              <a:rPr lang="ar-SA" b="1" dirty="0"/>
              <a:t>يستخدمون أصابعهم للقراءة ويطلق </a:t>
            </a:r>
            <a:r>
              <a:rPr lang="ar-SA" b="1" dirty="0" smtClean="0"/>
              <a:t>عليهم</a:t>
            </a:r>
            <a:r>
              <a:rPr lang="ar-EG" b="1" dirty="0" smtClean="0"/>
              <a:t> اسم</a:t>
            </a:r>
            <a:r>
              <a:rPr lang="ar-SA" b="1" dirty="0" smtClean="0"/>
              <a:t> قار</a:t>
            </a:r>
            <a:r>
              <a:rPr lang="ar-EG" b="1" dirty="0" smtClean="0"/>
              <a:t>ئي</a:t>
            </a:r>
            <a:r>
              <a:rPr lang="ar-SA" b="1" dirty="0" smtClean="0"/>
              <a:t> </a:t>
            </a:r>
            <a:r>
              <a:rPr lang="ar-SA" b="1" dirty="0"/>
              <a:t>برايل </a:t>
            </a:r>
            <a:endParaRPr lang="ar-EG" b="1" dirty="0"/>
          </a:p>
        </p:txBody>
      </p:sp>
      <p:sp>
        <p:nvSpPr>
          <p:cNvPr id="25" name="Rounded Rectangle 24"/>
          <p:cNvSpPr/>
          <p:nvPr/>
        </p:nvSpPr>
        <p:spPr>
          <a:xfrm>
            <a:off x="179512" y="2996952"/>
            <a:ext cx="5544616" cy="63007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b="1" dirty="0"/>
              <a:t>المبصرين </a:t>
            </a:r>
            <a:r>
              <a:rPr lang="ar-SA" b="1" dirty="0" smtClean="0"/>
              <a:t>جزئياً</a:t>
            </a:r>
            <a:r>
              <a:rPr lang="ar-EG" b="1" dirty="0" smtClean="0"/>
              <a:t>: </a:t>
            </a:r>
            <a:r>
              <a:rPr lang="ar-SA" b="1" dirty="0" smtClean="0"/>
              <a:t>يستخدمون </a:t>
            </a:r>
            <a:r>
              <a:rPr lang="ar-SA" b="1" dirty="0"/>
              <a:t>عيونهم في القراءة، ويطلق عليهم اسم </a:t>
            </a:r>
            <a:r>
              <a:rPr lang="ar-SA" b="1" dirty="0" smtClean="0"/>
              <a:t>قارئ</a:t>
            </a:r>
            <a:r>
              <a:rPr lang="ar-EG" b="1" dirty="0" smtClean="0"/>
              <a:t>ي</a:t>
            </a:r>
            <a:r>
              <a:rPr lang="ar-SA" b="1" dirty="0" smtClean="0"/>
              <a:t> </a:t>
            </a:r>
            <a:r>
              <a:rPr lang="ar-SA" b="1" dirty="0"/>
              <a:t>الكلمات المكبرة </a:t>
            </a:r>
            <a:endParaRPr lang="ar-EG" b="1" dirty="0"/>
          </a:p>
        </p:txBody>
      </p:sp>
      <p:sp>
        <p:nvSpPr>
          <p:cNvPr id="26" name="Horizontal Scroll 25"/>
          <p:cNvSpPr/>
          <p:nvPr/>
        </p:nvSpPr>
        <p:spPr>
          <a:xfrm>
            <a:off x="6084168" y="3717032"/>
            <a:ext cx="2736304" cy="1296144"/>
          </a:xfrm>
          <a:prstGeom prst="horizontalScroll">
            <a:avLst/>
          </a:prstGeom>
        </p:spPr>
        <p:style>
          <a:lnRef idx="0">
            <a:schemeClr val="accent3"/>
          </a:lnRef>
          <a:fillRef idx="3">
            <a:schemeClr val="accent3"/>
          </a:fillRef>
          <a:effectRef idx="3">
            <a:schemeClr val="accent3"/>
          </a:effectRef>
          <a:fontRef idx="minor">
            <a:schemeClr val="lt1"/>
          </a:fontRef>
        </p:style>
        <p:txBody>
          <a:bodyPr rtlCol="1" anchor="ctr"/>
          <a:lstStyle/>
          <a:p>
            <a:pPr lvl="0" algn="ctr">
              <a:lnSpc>
                <a:spcPct val="250000"/>
              </a:lnSpc>
            </a:pPr>
            <a:r>
              <a:rPr lang="ar-EG" sz="2400" b="1" dirty="0" smtClean="0">
                <a:solidFill>
                  <a:schemeClr val="tx1"/>
                </a:solidFill>
              </a:rPr>
              <a:t>أنواع الإعاقة البصرية</a:t>
            </a:r>
            <a:endParaRPr lang="en-US" sz="2400" b="1" dirty="0" smtClean="0">
              <a:solidFill>
                <a:schemeClr val="tx1"/>
              </a:solidFill>
            </a:endParaRPr>
          </a:p>
          <a:p>
            <a:pPr algn="ctr"/>
            <a:endParaRPr lang="ar-EG" dirty="0"/>
          </a:p>
        </p:txBody>
      </p:sp>
      <p:sp>
        <p:nvSpPr>
          <p:cNvPr id="27" name="Right Brace 26"/>
          <p:cNvSpPr/>
          <p:nvPr/>
        </p:nvSpPr>
        <p:spPr>
          <a:xfrm>
            <a:off x="5724128" y="4005064"/>
            <a:ext cx="360040" cy="79208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9" name="Rounded Rectangle 28"/>
          <p:cNvSpPr/>
          <p:nvPr/>
        </p:nvSpPr>
        <p:spPr>
          <a:xfrm>
            <a:off x="179512" y="3789040"/>
            <a:ext cx="5544616" cy="63007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b="1" dirty="0">
                <a:solidFill>
                  <a:srgbClr val="0000CC"/>
                </a:solidFill>
              </a:rPr>
              <a:t>إعاقة </a:t>
            </a:r>
            <a:r>
              <a:rPr lang="ar-SA" b="1" dirty="0" smtClean="0">
                <a:solidFill>
                  <a:srgbClr val="0000CC"/>
                </a:solidFill>
              </a:rPr>
              <a:t>خلقية</a:t>
            </a:r>
            <a:r>
              <a:rPr lang="ar-EG" b="1" dirty="0" smtClean="0">
                <a:solidFill>
                  <a:srgbClr val="0000CC"/>
                </a:solidFill>
              </a:rPr>
              <a:t>: </a:t>
            </a:r>
            <a:r>
              <a:rPr lang="ar-SA" b="1" dirty="0" smtClean="0">
                <a:solidFill>
                  <a:srgbClr val="0000CC"/>
                </a:solidFill>
              </a:rPr>
              <a:t>حيث </a:t>
            </a:r>
            <a:r>
              <a:rPr lang="ar-SA" b="1" dirty="0">
                <a:solidFill>
                  <a:srgbClr val="0000CC"/>
                </a:solidFill>
              </a:rPr>
              <a:t>يولد الطفل وهو مصاب بالإعاقة البصرية، أو يصاب بالإعاقة البصرية قبل سن السادسة</a:t>
            </a:r>
            <a:endParaRPr lang="ar-EG" b="1" dirty="0">
              <a:solidFill>
                <a:srgbClr val="0000CC"/>
              </a:solidFill>
            </a:endParaRPr>
          </a:p>
        </p:txBody>
      </p:sp>
      <p:sp>
        <p:nvSpPr>
          <p:cNvPr id="30" name="Rounded Rectangle 29"/>
          <p:cNvSpPr/>
          <p:nvPr/>
        </p:nvSpPr>
        <p:spPr>
          <a:xfrm>
            <a:off x="179512" y="4509120"/>
            <a:ext cx="5544616" cy="63007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b="1" dirty="0">
                <a:solidFill>
                  <a:srgbClr val="0000CC"/>
                </a:solidFill>
              </a:rPr>
              <a:t>إعاقة </a:t>
            </a:r>
            <a:r>
              <a:rPr lang="ar-SA" b="1" dirty="0" smtClean="0">
                <a:solidFill>
                  <a:srgbClr val="0000CC"/>
                </a:solidFill>
              </a:rPr>
              <a:t>مكتسبة.</a:t>
            </a:r>
            <a:r>
              <a:rPr lang="ar-EG" b="1" dirty="0" smtClean="0">
                <a:solidFill>
                  <a:srgbClr val="0000CC"/>
                </a:solidFill>
              </a:rPr>
              <a:t>: </a:t>
            </a:r>
            <a:r>
              <a:rPr lang="ar-SA" b="1" dirty="0" smtClean="0">
                <a:solidFill>
                  <a:srgbClr val="0000CC"/>
                </a:solidFill>
              </a:rPr>
              <a:t>وهي </a:t>
            </a:r>
            <a:r>
              <a:rPr lang="ar-SA" b="1" dirty="0">
                <a:solidFill>
                  <a:srgbClr val="0000CC"/>
                </a:solidFill>
              </a:rPr>
              <a:t>الإعاقة التي تحدث بعد سن السادسة</a:t>
            </a:r>
            <a:endParaRPr lang="ar-EG" b="1" dirty="0">
              <a:solidFill>
                <a:srgbClr val="0000CC"/>
              </a:solidFill>
            </a:endParaRPr>
          </a:p>
        </p:txBody>
      </p:sp>
      <p:sp>
        <p:nvSpPr>
          <p:cNvPr id="31" name="Horizontal Scroll 30"/>
          <p:cNvSpPr/>
          <p:nvPr/>
        </p:nvSpPr>
        <p:spPr>
          <a:xfrm>
            <a:off x="6084168" y="5085184"/>
            <a:ext cx="2736304" cy="1296144"/>
          </a:xfrm>
          <a:prstGeom prst="horizontalScroll">
            <a:avLst/>
          </a:prstGeom>
        </p:spPr>
        <p:style>
          <a:lnRef idx="0">
            <a:schemeClr val="accent3"/>
          </a:lnRef>
          <a:fillRef idx="3">
            <a:schemeClr val="accent3"/>
          </a:fillRef>
          <a:effectRef idx="3">
            <a:schemeClr val="accent3"/>
          </a:effectRef>
          <a:fontRef idx="minor">
            <a:schemeClr val="lt1"/>
          </a:fontRef>
        </p:style>
        <p:txBody>
          <a:bodyPr rtlCol="1" anchor="ctr"/>
          <a:lstStyle/>
          <a:p>
            <a:pPr lvl="0" algn="ctr"/>
            <a:endParaRPr lang="ar-EG" sz="2400" b="1" dirty="0" smtClean="0">
              <a:solidFill>
                <a:schemeClr val="tx1"/>
              </a:solidFill>
            </a:endParaRPr>
          </a:p>
          <a:p>
            <a:pPr lvl="0" algn="ctr"/>
            <a:r>
              <a:rPr lang="ar-EG" sz="2400" b="1" dirty="0" smtClean="0">
                <a:solidFill>
                  <a:schemeClr val="tx1"/>
                </a:solidFill>
              </a:rPr>
              <a:t>نسبة انتشارالإعاقة البصرية</a:t>
            </a:r>
            <a:endParaRPr lang="en-US" sz="2400" b="1" dirty="0" smtClean="0">
              <a:solidFill>
                <a:schemeClr val="tx1"/>
              </a:solidFill>
            </a:endParaRPr>
          </a:p>
          <a:p>
            <a:pPr algn="ctr"/>
            <a:endParaRPr lang="ar-EG" dirty="0"/>
          </a:p>
        </p:txBody>
      </p:sp>
      <p:sp>
        <p:nvSpPr>
          <p:cNvPr id="38" name="Rounded Rectangle 37"/>
          <p:cNvSpPr/>
          <p:nvPr/>
        </p:nvSpPr>
        <p:spPr>
          <a:xfrm>
            <a:off x="179512" y="5301208"/>
            <a:ext cx="5544616" cy="129614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endParaRPr lang="ar-EG" sz="1600" b="1" dirty="0" smtClean="0"/>
          </a:p>
          <a:p>
            <a:pPr marL="285750" lvl="0" indent="-285750" algn="just">
              <a:buFont typeface="Arial" pitchFamily="34" charset="0"/>
              <a:buChar char="•"/>
            </a:pPr>
            <a:r>
              <a:rPr lang="ar-SA" b="1" dirty="0" smtClean="0">
                <a:solidFill>
                  <a:srgbClr val="C00000"/>
                </a:solidFill>
              </a:rPr>
              <a:t>هناك </a:t>
            </a:r>
            <a:r>
              <a:rPr lang="ar-SA" b="1" dirty="0">
                <a:solidFill>
                  <a:srgbClr val="C00000"/>
                </a:solidFill>
              </a:rPr>
              <a:t>ما يزيد </a:t>
            </a:r>
            <a:r>
              <a:rPr lang="ar-SA" b="1" dirty="0" smtClean="0">
                <a:solidFill>
                  <a:srgbClr val="C00000"/>
                </a:solidFill>
              </a:rPr>
              <a:t>على </a:t>
            </a:r>
            <a:r>
              <a:rPr lang="ar-SA" b="1" dirty="0">
                <a:solidFill>
                  <a:srgbClr val="C00000"/>
                </a:solidFill>
              </a:rPr>
              <a:t>(</a:t>
            </a:r>
            <a:r>
              <a:rPr lang="ar-SA" b="1" dirty="0">
                <a:solidFill>
                  <a:srgbClr val="0000CC"/>
                </a:solidFill>
              </a:rPr>
              <a:t>35 مليون كفيف</a:t>
            </a:r>
            <a:r>
              <a:rPr lang="ar-SA" b="1" dirty="0">
                <a:solidFill>
                  <a:srgbClr val="C00000"/>
                </a:solidFill>
              </a:rPr>
              <a:t>) وحوالي (</a:t>
            </a:r>
            <a:r>
              <a:rPr lang="ar-SA" b="1" dirty="0">
                <a:solidFill>
                  <a:srgbClr val="0000CC"/>
                </a:solidFill>
              </a:rPr>
              <a:t>120 مليون ضعيف بصر</a:t>
            </a:r>
            <a:r>
              <a:rPr lang="ar-SA" b="1" dirty="0">
                <a:solidFill>
                  <a:srgbClr val="C00000"/>
                </a:solidFill>
              </a:rPr>
              <a:t>) على مستوى دول </a:t>
            </a:r>
            <a:r>
              <a:rPr lang="ar-SA" b="1" dirty="0" smtClean="0">
                <a:solidFill>
                  <a:srgbClr val="C00000"/>
                </a:solidFill>
              </a:rPr>
              <a:t>العالم</a:t>
            </a:r>
            <a:endParaRPr lang="ar-EG" b="1" dirty="0" smtClean="0">
              <a:solidFill>
                <a:srgbClr val="C00000"/>
              </a:solidFill>
            </a:endParaRPr>
          </a:p>
          <a:p>
            <a:pPr marL="285750" lvl="0" indent="-285750" algn="just">
              <a:buFont typeface="Arial" pitchFamily="34" charset="0"/>
              <a:buChar char="•"/>
            </a:pPr>
            <a:r>
              <a:rPr lang="ar-SA" b="1" dirty="0">
                <a:solidFill>
                  <a:srgbClr val="C00000"/>
                </a:solidFill>
              </a:rPr>
              <a:t>حوالي (</a:t>
            </a:r>
            <a:r>
              <a:rPr lang="ar-SA" b="1" dirty="0">
                <a:solidFill>
                  <a:srgbClr val="0000CC"/>
                </a:solidFill>
              </a:rPr>
              <a:t>80%</a:t>
            </a:r>
            <a:r>
              <a:rPr lang="ar-SA" b="1" dirty="0">
                <a:solidFill>
                  <a:srgbClr val="C00000"/>
                </a:solidFill>
              </a:rPr>
              <a:t>) من المعاقين بصريا يتواجدون في الدول النامية والفقيرة </a:t>
            </a:r>
            <a:endParaRPr lang="ar-EG" b="1" dirty="0">
              <a:solidFill>
                <a:srgbClr val="C00000"/>
              </a:solidFill>
            </a:endParaRPr>
          </a:p>
          <a:p>
            <a:pPr lvl="0" algn="just"/>
            <a:endParaRPr lang="ar-EG" b="1" dirty="0">
              <a:solidFill>
                <a:srgbClr val="C00000"/>
              </a:solidFill>
            </a:endParaRPr>
          </a:p>
        </p:txBody>
      </p:sp>
      <p:cxnSp>
        <p:nvCxnSpPr>
          <p:cNvPr id="39" name="Straight Arrow Connector 38"/>
          <p:cNvCxnSpPr/>
          <p:nvPr/>
        </p:nvCxnSpPr>
        <p:spPr>
          <a:xfrm flipH="1">
            <a:off x="5724128" y="5805264"/>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51098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6876256" y="1340768"/>
            <a:ext cx="1908212" cy="1224136"/>
          </a:xfrm>
          <a:prstGeom prst="ellipse">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400" b="1" dirty="0" smtClean="0"/>
              <a:t>الخصائص الاكاديمية</a:t>
            </a:r>
            <a:endParaRPr lang="ar-EG" sz="2400" dirty="0">
              <a:ln>
                <a:solidFill>
                  <a:srgbClr val="0000CC"/>
                </a:solidFill>
              </a:ln>
              <a:solidFill>
                <a:sysClr val="windowText" lastClr="000000"/>
              </a:solidFill>
            </a:endParaRPr>
          </a:p>
        </p:txBody>
      </p:sp>
      <p:sp>
        <p:nvSpPr>
          <p:cNvPr id="16" name="Rounded Rectangle 15"/>
          <p:cNvSpPr/>
          <p:nvPr/>
        </p:nvSpPr>
        <p:spPr>
          <a:xfrm>
            <a:off x="1475656" y="116632"/>
            <a:ext cx="6408712" cy="753662"/>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sz="3600" b="1" dirty="0">
                <a:solidFill>
                  <a:srgbClr val="0000CC"/>
                </a:solidFill>
              </a:rPr>
              <a:t>الخصائص العامة للمعاقين بصرياً </a:t>
            </a:r>
            <a:endParaRPr lang="ar-EG" sz="3600" b="1" dirty="0">
              <a:solidFill>
                <a:srgbClr val="0000CC"/>
              </a:solidFill>
            </a:endParaRPr>
          </a:p>
        </p:txBody>
      </p:sp>
      <p:sp>
        <p:nvSpPr>
          <p:cNvPr id="23" name="Oval 22"/>
          <p:cNvSpPr/>
          <p:nvPr/>
        </p:nvSpPr>
        <p:spPr>
          <a:xfrm>
            <a:off x="6864853" y="2708920"/>
            <a:ext cx="1908212" cy="1224136"/>
          </a:xfrm>
          <a:prstGeom prst="ellipse">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400" b="1" dirty="0" smtClean="0"/>
              <a:t>الخصائص </a:t>
            </a:r>
            <a:r>
              <a:rPr lang="ar-SA" sz="2400" b="1" dirty="0"/>
              <a:t>اللغوية </a:t>
            </a:r>
            <a:r>
              <a:rPr lang="ar-EG" sz="2400" b="1" dirty="0"/>
              <a:t> والكلامية</a:t>
            </a:r>
            <a:endParaRPr lang="ar-EG" sz="2400" dirty="0">
              <a:ln>
                <a:solidFill>
                  <a:srgbClr val="0000CC"/>
                </a:solidFill>
              </a:ln>
              <a:solidFill>
                <a:sysClr val="windowText" lastClr="000000"/>
              </a:solidFill>
            </a:endParaRPr>
          </a:p>
        </p:txBody>
      </p:sp>
      <p:sp>
        <p:nvSpPr>
          <p:cNvPr id="24" name="Oval 23"/>
          <p:cNvSpPr/>
          <p:nvPr/>
        </p:nvSpPr>
        <p:spPr>
          <a:xfrm>
            <a:off x="6876256" y="4797152"/>
            <a:ext cx="1908212" cy="1224136"/>
          </a:xfrm>
          <a:prstGeom prst="ellipse">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400" b="1" dirty="0" smtClean="0"/>
              <a:t>الخصائص </a:t>
            </a:r>
            <a:r>
              <a:rPr lang="ar-SA" sz="2400" b="1" dirty="0"/>
              <a:t>الاجتماعية والانفعالية </a:t>
            </a:r>
            <a:endParaRPr lang="ar-EG" sz="2400" dirty="0">
              <a:ln>
                <a:solidFill>
                  <a:srgbClr val="0000CC"/>
                </a:solidFill>
              </a:ln>
              <a:solidFill>
                <a:sysClr val="windowText" lastClr="000000"/>
              </a:solidFill>
            </a:endParaRPr>
          </a:p>
        </p:txBody>
      </p:sp>
      <p:cxnSp>
        <p:nvCxnSpPr>
          <p:cNvPr id="25" name="Straight Arrow Connector 24"/>
          <p:cNvCxnSpPr/>
          <p:nvPr/>
        </p:nvCxnSpPr>
        <p:spPr>
          <a:xfrm flipH="1">
            <a:off x="6444208" y="1916832"/>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6" name="Rounded Rectangle 25"/>
          <p:cNvSpPr/>
          <p:nvPr/>
        </p:nvSpPr>
        <p:spPr>
          <a:xfrm>
            <a:off x="251520" y="1412776"/>
            <a:ext cx="6192688" cy="10357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lvl="0"/>
            <a:r>
              <a:rPr lang="ar-EG" sz="1600" b="1" dirty="0" smtClean="0"/>
              <a:t>* </a:t>
            </a:r>
            <a:r>
              <a:rPr lang="ar-SA" b="1" dirty="0" smtClean="0"/>
              <a:t>بطء </a:t>
            </a:r>
            <a:r>
              <a:rPr lang="ar-SA" b="1" dirty="0"/>
              <a:t>معدل سرعة </a:t>
            </a:r>
            <a:r>
              <a:rPr lang="ar-SA" b="1" dirty="0" smtClean="0"/>
              <a:t>القراءة</a:t>
            </a:r>
            <a:r>
              <a:rPr lang="ar-EG" b="1" dirty="0" smtClean="0"/>
              <a:t>                      * </a:t>
            </a:r>
            <a:r>
              <a:rPr lang="ar-SA" b="1" dirty="0" smtClean="0"/>
              <a:t>وجود </a:t>
            </a:r>
            <a:r>
              <a:rPr lang="ar-SA" b="1" dirty="0"/>
              <a:t>أخطاء في القراءة الجهرية </a:t>
            </a:r>
            <a:endParaRPr lang="ar-EG" b="1" dirty="0"/>
          </a:p>
          <a:p>
            <a:pPr lvl="0"/>
            <a:r>
              <a:rPr lang="ar-EG" b="1" dirty="0" smtClean="0"/>
              <a:t>* </a:t>
            </a:r>
            <a:r>
              <a:rPr lang="ar-SA" b="1" dirty="0" smtClean="0"/>
              <a:t>انخفاض ستوى </a:t>
            </a:r>
            <a:r>
              <a:rPr lang="ar-SA" b="1" dirty="0"/>
              <a:t>التحصيل </a:t>
            </a:r>
            <a:r>
              <a:rPr lang="ar-EG" b="1" dirty="0" smtClean="0"/>
              <a:t>ا</a:t>
            </a:r>
            <a:r>
              <a:rPr lang="ar-SA" b="1" dirty="0" smtClean="0"/>
              <a:t>لدراسي </a:t>
            </a:r>
            <a:r>
              <a:rPr lang="ar-EG" b="1" dirty="0" smtClean="0"/>
              <a:t>          * </a:t>
            </a:r>
            <a:r>
              <a:rPr lang="ar-SA" b="1" dirty="0" smtClean="0"/>
              <a:t>رداءة </a:t>
            </a:r>
            <a:r>
              <a:rPr lang="ar-SA" b="1" dirty="0"/>
              <a:t>خط </a:t>
            </a:r>
            <a:r>
              <a:rPr lang="ar-EG" b="1" dirty="0" smtClean="0"/>
              <a:t>ا</a:t>
            </a:r>
            <a:r>
              <a:rPr lang="ar-SA" b="1" dirty="0" smtClean="0"/>
              <a:t>لكتابة</a:t>
            </a:r>
            <a:endParaRPr lang="en-US" b="1" dirty="0"/>
          </a:p>
          <a:p>
            <a:pPr lvl="0"/>
            <a:r>
              <a:rPr lang="ar-EG" b="1" dirty="0" smtClean="0"/>
              <a:t>* </a:t>
            </a:r>
            <a:r>
              <a:rPr lang="ar-SA" b="1" dirty="0" smtClean="0"/>
              <a:t>الإكثار </a:t>
            </a:r>
            <a:r>
              <a:rPr lang="ar-SA" b="1" dirty="0"/>
              <a:t>من </a:t>
            </a:r>
            <a:r>
              <a:rPr lang="ar-SA" b="1" dirty="0" smtClean="0"/>
              <a:t>لتساؤلات الموجهة</a:t>
            </a:r>
            <a:endParaRPr lang="en-US" b="1" dirty="0"/>
          </a:p>
          <a:p>
            <a:pPr algn="ctr"/>
            <a:endParaRPr lang="ar-EG" dirty="0"/>
          </a:p>
        </p:txBody>
      </p:sp>
      <p:sp>
        <p:nvSpPr>
          <p:cNvPr id="27" name="Rounded Rectangle 26"/>
          <p:cNvSpPr/>
          <p:nvPr/>
        </p:nvSpPr>
        <p:spPr>
          <a:xfrm>
            <a:off x="251520" y="2636912"/>
            <a:ext cx="6192688" cy="125175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lvl="0"/>
            <a:r>
              <a:rPr lang="ar-EG" b="1" dirty="0"/>
              <a:t>* </a:t>
            </a:r>
            <a:r>
              <a:rPr lang="ar-SA" b="1" dirty="0"/>
              <a:t>تنوع محدود في نبرات الصوت</a:t>
            </a:r>
            <a:r>
              <a:rPr lang="ar-SA" b="1" dirty="0" smtClean="0"/>
              <a:t>.</a:t>
            </a:r>
            <a:r>
              <a:rPr lang="ar-EG" b="1" dirty="0" smtClean="0"/>
              <a:t>       * ال</a:t>
            </a:r>
            <a:r>
              <a:rPr lang="ar-SA" b="1" dirty="0" smtClean="0"/>
              <a:t>ميل </a:t>
            </a:r>
            <a:r>
              <a:rPr lang="ar-EG" b="1" dirty="0"/>
              <a:t>ل</a:t>
            </a:r>
            <a:r>
              <a:rPr lang="ar-SA" b="1" dirty="0"/>
              <a:t>لحديث بصوت </a:t>
            </a:r>
            <a:r>
              <a:rPr lang="ar-EG" b="1" dirty="0"/>
              <a:t>مرتفع</a:t>
            </a:r>
            <a:r>
              <a:rPr lang="ar-SA" b="1" dirty="0"/>
              <a:t>.</a:t>
            </a:r>
            <a:endParaRPr lang="en-US" b="1" dirty="0"/>
          </a:p>
          <a:p>
            <a:pPr lvl="0"/>
            <a:r>
              <a:rPr lang="ar-EG" b="1" dirty="0" smtClean="0"/>
              <a:t>* </a:t>
            </a:r>
            <a:r>
              <a:rPr lang="ar-SA" b="1" dirty="0" smtClean="0"/>
              <a:t>يتحدث ببطء مقارنة بالمبصرين.</a:t>
            </a:r>
            <a:r>
              <a:rPr lang="ar-EG" b="1" dirty="0" smtClean="0"/>
              <a:t>      * قلة </a:t>
            </a:r>
            <a:r>
              <a:rPr lang="ar-SA" b="1" dirty="0" smtClean="0"/>
              <a:t>استخدام الإيماءات وتعبيرات الوجه</a:t>
            </a:r>
            <a:endParaRPr lang="en-US" b="1" dirty="0"/>
          </a:p>
          <a:p>
            <a:pPr lvl="0"/>
            <a:r>
              <a:rPr lang="ar-EG" b="1" dirty="0" smtClean="0"/>
              <a:t>* </a:t>
            </a:r>
            <a:r>
              <a:rPr lang="ar-SA" b="1" dirty="0" smtClean="0"/>
              <a:t>الإقلال من حركة الشفاه عند النطق بالأصوات.</a:t>
            </a:r>
            <a:r>
              <a:rPr lang="ar-EG" b="1" dirty="0" smtClean="0"/>
              <a:t>   * </a:t>
            </a:r>
            <a:r>
              <a:rPr lang="ar-SA" b="1" dirty="0" smtClean="0"/>
              <a:t>استبدال صوت بصوت آخر، </a:t>
            </a:r>
            <a:endParaRPr lang="ar-EG" b="1" dirty="0" smtClean="0"/>
          </a:p>
          <a:p>
            <a:pPr lvl="0"/>
            <a:r>
              <a:rPr lang="ar-EG" b="1" dirty="0" smtClean="0"/>
              <a:t>   </a:t>
            </a:r>
            <a:r>
              <a:rPr lang="ar-SA" b="1" dirty="0" smtClean="0"/>
              <a:t>واللجلجة</a:t>
            </a:r>
            <a:r>
              <a:rPr lang="ar-SA" dirty="0" smtClean="0"/>
              <a:t>.</a:t>
            </a:r>
            <a:endParaRPr lang="en-US" dirty="0" smtClean="0"/>
          </a:p>
          <a:p>
            <a:pPr algn="ctr"/>
            <a:endParaRPr lang="ar-EG" dirty="0"/>
          </a:p>
        </p:txBody>
      </p:sp>
      <p:cxnSp>
        <p:nvCxnSpPr>
          <p:cNvPr id="28" name="Straight Arrow Connector 27"/>
          <p:cNvCxnSpPr/>
          <p:nvPr/>
        </p:nvCxnSpPr>
        <p:spPr>
          <a:xfrm flipH="1">
            <a:off x="6444208" y="328498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0" name="Rounded Rectangle 29"/>
          <p:cNvSpPr/>
          <p:nvPr/>
        </p:nvSpPr>
        <p:spPr>
          <a:xfrm>
            <a:off x="251520" y="4149080"/>
            <a:ext cx="6192688" cy="244827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lvl="0"/>
            <a:r>
              <a:rPr lang="ar-EG" b="1" dirty="0"/>
              <a:t>* </a:t>
            </a:r>
            <a:r>
              <a:rPr lang="ar-EG" b="1" dirty="0" smtClean="0"/>
              <a:t>انخفاض </a:t>
            </a:r>
            <a:r>
              <a:rPr lang="ar-SA" b="1" dirty="0" smtClean="0"/>
              <a:t>مفهوم </a:t>
            </a:r>
            <a:r>
              <a:rPr lang="ar-SA" b="1" dirty="0"/>
              <a:t>الذات لدى .</a:t>
            </a:r>
            <a:r>
              <a:rPr lang="ar-EG" b="1" dirty="0"/>
              <a:t>     </a:t>
            </a:r>
            <a:r>
              <a:rPr lang="ar-EG" b="1" dirty="0" smtClean="0"/>
              <a:t>     </a:t>
            </a:r>
            <a:r>
              <a:rPr lang="ar-EG" b="1" dirty="0"/>
              <a:t>* </a:t>
            </a:r>
            <a:r>
              <a:rPr lang="ar-SA" b="1" dirty="0"/>
              <a:t> </a:t>
            </a:r>
            <a:r>
              <a:rPr lang="ar-EG" b="1" dirty="0"/>
              <a:t>المعاناة من </a:t>
            </a:r>
            <a:r>
              <a:rPr lang="ar-SA" b="1" dirty="0"/>
              <a:t>القلق والاكتئاب</a:t>
            </a:r>
            <a:r>
              <a:rPr lang="ar-EG" b="1" dirty="0"/>
              <a:t> والاحباط</a:t>
            </a:r>
            <a:r>
              <a:rPr lang="ar-SA" b="1" dirty="0"/>
              <a:t>.</a:t>
            </a:r>
            <a:endParaRPr lang="en-US" b="1" dirty="0"/>
          </a:p>
          <a:p>
            <a:pPr lvl="0"/>
            <a:r>
              <a:rPr lang="ar-EG" b="1" dirty="0"/>
              <a:t>* </a:t>
            </a:r>
            <a:r>
              <a:rPr lang="ar-SA" b="1" dirty="0"/>
              <a:t>أكثر تبعية واعتمادا على الآخرين .</a:t>
            </a:r>
            <a:r>
              <a:rPr lang="ar-EG" b="1" dirty="0"/>
              <a:t>  </a:t>
            </a:r>
            <a:r>
              <a:rPr lang="ar-EG" b="1" dirty="0" smtClean="0"/>
              <a:t>* </a:t>
            </a:r>
            <a:r>
              <a:rPr lang="ar-SA" b="1" dirty="0"/>
              <a:t>السلوك العدواني لدى</a:t>
            </a:r>
            <a:r>
              <a:rPr lang="ar-EG" b="1" dirty="0"/>
              <a:t>هم</a:t>
            </a:r>
            <a:r>
              <a:rPr lang="ar-SA" b="1" dirty="0"/>
              <a:t> يأخذ شكل لفظي </a:t>
            </a:r>
            <a:endParaRPr lang="en-US" b="1" dirty="0"/>
          </a:p>
          <a:p>
            <a:pPr marL="285750" lvl="0" indent="-285750">
              <a:buFont typeface="Arial" pitchFamily="34" charset="0"/>
              <a:buChar char="•"/>
            </a:pPr>
            <a:r>
              <a:rPr lang="ar-SA" b="1" dirty="0" smtClean="0"/>
              <a:t>تنتاب</a:t>
            </a:r>
            <a:r>
              <a:rPr lang="ar-EG" b="1" dirty="0"/>
              <a:t>هم </a:t>
            </a:r>
            <a:r>
              <a:rPr lang="ar-SA" b="1" dirty="0"/>
              <a:t>مشاعر الغضب </a:t>
            </a:r>
            <a:r>
              <a:rPr lang="ar-EG" b="1" dirty="0"/>
              <a:t>عند </a:t>
            </a:r>
            <a:r>
              <a:rPr lang="ar-SA" b="1" dirty="0"/>
              <a:t>القيام بعمل ما.</a:t>
            </a:r>
            <a:r>
              <a:rPr lang="ar-EG" b="1" dirty="0"/>
              <a:t>   * انخفاض </a:t>
            </a:r>
            <a:r>
              <a:rPr lang="ar-SA" b="1" dirty="0"/>
              <a:t>درجة التوافق الانفعالي</a:t>
            </a:r>
            <a:r>
              <a:rPr lang="ar-EG" b="1" dirty="0"/>
              <a:t> لديهم</a:t>
            </a:r>
            <a:r>
              <a:rPr lang="ar-SA" b="1" dirty="0"/>
              <a:t> لدى </a:t>
            </a:r>
            <a:r>
              <a:rPr lang="ar-EG" b="1" dirty="0"/>
              <a:t>       * معظمهم يعانون قصورا في التوافق الاجتماعي  </a:t>
            </a:r>
            <a:endParaRPr lang="ar-EG" b="1" dirty="0" smtClean="0"/>
          </a:p>
          <a:p>
            <a:pPr marL="285750" lvl="0" indent="-285750">
              <a:buFont typeface="Arial" pitchFamily="34" charset="0"/>
              <a:buChar char="•"/>
            </a:pPr>
            <a:r>
              <a:rPr lang="ar-SA" b="1" dirty="0"/>
              <a:t>الإناث المعاقين بصريا أكثر ميلا للانطواء من الذكور، وأن ضعاف البصر أكثر ميلا للانطواء من المكفوفين بصورة كلية، وأن أصحاب الإعاقة البصرية المكتسبة أكثر ميلا للانطواء من أصحاب الإعاقة البصرية </a:t>
            </a:r>
            <a:r>
              <a:rPr lang="ar-SA" b="1" dirty="0" smtClean="0"/>
              <a:t>الولادية</a:t>
            </a:r>
            <a:endParaRPr lang="ar-EG" b="1" dirty="0" smtClean="0"/>
          </a:p>
          <a:p>
            <a:pPr marL="285750" lvl="0" indent="-285750">
              <a:buFont typeface="Arial" pitchFamily="34" charset="0"/>
              <a:buChar char="•"/>
            </a:pPr>
            <a:endParaRPr lang="ar-EG" b="1" dirty="0"/>
          </a:p>
        </p:txBody>
      </p:sp>
      <p:cxnSp>
        <p:nvCxnSpPr>
          <p:cNvPr id="31" name="Straight Arrow Connector 30"/>
          <p:cNvCxnSpPr/>
          <p:nvPr/>
        </p:nvCxnSpPr>
        <p:spPr>
          <a:xfrm flipH="1">
            <a:off x="6444208" y="5373216"/>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80070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6876256" y="2996952"/>
            <a:ext cx="1908212" cy="1224136"/>
          </a:xfrm>
          <a:prstGeom prst="ellipse">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a:t>المعاقين بصريا واكتساب المفاهيم </a:t>
            </a:r>
            <a:endParaRPr lang="ar-EG" sz="2000" dirty="0">
              <a:ln>
                <a:solidFill>
                  <a:srgbClr val="0000CC"/>
                </a:solidFill>
              </a:ln>
              <a:solidFill>
                <a:sysClr val="windowText" lastClr="000000"/>
              </a:solidFill>
            </a:endParaRPr>
          </a:p>
        </p:txBody>
      </p:sp>
      <p:sp>
        <p:nvSpPr>
          <p:cNvPr id="16" name="Rounded Rectangle 15"/>
          <p:cNvSpPr/>
          <p:nvPr/>
        </p:nvSpPr>
        <p:spPr>
          <a:xfrm>
            <a:off x="1475656" y="116632"/>
            <a:ext cx="6408712" cy="753662"/>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sz="3600" b="1" dirty="0">
                <a:solidFill>
                  <a:srgbClr val="0000CC"/>
                </a:solidFill>
              </a:rPr>
              <a:t>الخصائص العامة للمعاقين بصرياً </a:t>
            </a:r>
            <a:endParaRPr lang="ar-EG" sz="3600" b="1" dirty="0">
              <a:solidFill>
                <a:srgbClr val="0000CC"/>
              </a:solidFill>
            </a:endParaRPr>
          </a:p>
        </p:txBody>
      </p:sp>
      <p:sp>
        <p:nvSpPr>
          <p:cNvPr id="23" name="Oval 22"/>
          <p:cNvSpPr/>
          <p:nvPr/>
        </p:nvSpPr>
        <p:spPr>
          <a:xfrm>
            <a:off x="6864853" y="1349152"/>
            <a:ext cx="1908212" cy="1224136"/>
          </a:xfrm>
          <a:prstGeom prst="ellipse">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400" b="1" dirty="0" smtClean="0"/>
              <a:t>الخصائص </a:t>
            </a:r>
            <a:r>
              <a:rPr lang="ar-SA" sz="2400" b="1" dirty="0"/>
              <a:t>العقلية والمعرفية </a:t>
            </a:r>
            <a:endParaRPr lang="ar-EG" sz="2400" dirty="0">
              <a:ln>
                <a:solidFill>
                  <a:srgbClr val="0000CC"/>
                </a:solidFill>
              </a:ln>
              <a:solidFill>
                <a:sysClr val="windowText" lastClr="000000"/>
              </a:solidFill>
            </a:endParaRPr>
          </a:p>
        </p:txBody>
      </p:sp>
      <p:sp>
        <p:nvSpPr>
          <p:cNvPr id="24" name="Oval 23"/>
          <p:cNvSpPr/>
          <p:nvPr/>
        </p:nvSpPr>
        <p:spPr>
          <a:xfrm>
            <a:off x="6876256" y="4797152"/>
            <a:ext cx="1908212" cy="1224136"/>
          </a:xfrm>
          <a:prstGeom prst="ellipse">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a:t>الحواس لدى المعاقين بصريا </a:t>
            </a:r>
            <a:endParaRPr lang="ar-EG" sz="2000" dirty="0">
              <a:ln>
                <a:solidFill>
                  <a:srgbClr val="0000CC"/>
                </a:solidFill>
              </a:ln>
              <a:solidFill>
                <a:sysClr val="windowText" lastClr="000000"/>
              </a:solidFill>
            </a:endParaRPr>
          </a:p>
        </p:txBody>
      </p:sp>
      <p:cxnSp>
        <p:nvCxnSpPr>
          <p:cNvPr id="10" name="Straight Arrow Connector 9"/>
          <p:cNvCxnSpPr/>
          <p:nvPr/>
        </p:nvCxnSpPr>
        <p:spPr>
          <a:xfrm flipH="1">
            <a:off x="6444208" y="1916832"/>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Rounded Rectangle 10"/>
          <p:cNvSpPr/>
          <p:nvPr/>
        </p:nvSpPr>
        <p:spPr>
          <a:xfrm>
            <a:off x="251520" y="1412776"/>
            <a:ext cx="6192688" cy="10357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lvl="0"/>
            <a:r>
              <a:rPr lang="ar-EG" sz="1600" b="1" dirty="0" smtClean="0"/>
              <a:t>* </a:t>
            </a:r>
            <a:r>
              <a:rPr lang="ar-SA" b="1" dirty="0" smtClean="0"/>
              <a:t>الذكاء </a:t>
            </a:r>
            <a:r>
              <a:rPr lang="ar-SA" b="1" dirty="0"/>
              <a:t>العام </a:t>
            </a:r>
            <a:r>
              <a:rPr lang="ar-EG" b="1" dirty="0" smtClean="0"/>
              <a:t>لهم </a:t>
            </a:r>
            <a:r>
              <a:rPr lang="ar-SA" b="1" dirty="0" smtClean="0"/>
              <a:t>أقل </a:t>
            </a:r>
            <a:r>
              <a:rPr lang="ar-SA" b="1" dirty="0"/>
              <a:t>من الذكاء العام للمبصرين، ولكن بفروق </a:t>
            </a:r>
            <a:r>
              <a:rPr lang="ar-SA" b="1" dirty="0" smtClean="0"/>
              <a:t>يمكن </a:t>
            </a:r>
            <a:r>
              <a:rPr lang="ar-SA" b="1" dirty="0"/>
              <a:t>إهمالها</a:t>
            </a:r>
            <a:r>
              <a:rPr lang="ar-EG" b="1" dirty="0"/>
              <a:t>                    </a:t>
            </a:r>
            <a:r>
              <a:rPr lang="ar-EG" b="1" dirty="0" smtClean="0"/>
              <a:t>* </a:t>
            </a:r>
            <a:r>
              <a:rPr lang="ar-SA" b="1" dirty="0"/>
              <a:t>تصور الكفيف للبيئة من حوله تصورا ناقصا؛ لأن جزءا كبيرا من </a:t>
            </a:r>
            <a:r>
              <a:rPr lang="ar-SA" b="1" dirty="0" smtClean="0"/>
              <a:t>معرفتنا</a:t>
            </a:r>
            <a:endParaRPr lang="ar-EG" b="1" dirty="0" smtClean="0"/>
          </a:p>
          <a:p>
            <a:pPr lvl="0"/>
            <a:r>
              <a:rPr lang="ar-SA" b="1" dirty="0" smtClean="0"/>
              <a:t> </a:t>
            </a:r>
            <a:r>
              <a:rPr lang="ar-SA" b="1" dirty="0"/>
              <a:t>وتصورنا للعالم يأتي عن طريق </a:t>
            </a:r>
            <a:r>
              <a:rPr lang="ar-SA" b="1" dirty="0" smtClean="0"/>
              <a:t>الرؤية</a:t>
            </a:r>
            <a:endParaRPr lang="ar-EG" b="1" dirty="0" smtClean="0"/>
          </a:p>
          <a:p>
            <a:pPr lvl="0"/>
            <a:endParaRPr lang="ar-EG" b="1" dirty="0"/>
          </a:p>
        </p:txBody>
      </p:sp>
      <p:sp>
        <p:nvSpPr>
          <p:cNvPr id="12" name="Rounded Rectangle 11"/>
          <p:cNvSpPr/>
          <p:nvPr/>
        </p:nvSpPr>
        <p:spPr>
          <a:xfrm>
            <a:off x="251520" y="2852936"/>
            <a:ext cx="6192688" cy="158417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marL="285750" indent="-285750" algn="just">
              <a:buFont typeface="Arial" pitchFamily="34" charset="0"/>
              <a:buChar char="•"/>
            </a:pPr>
            <a:r>
              <a:rPr lang="ar-SA" b="1" dirty="0" smtClean="0"/>
              <a:t>ضرورة </a:t>
            </a:r>
            <a:r>
              <a:rPr lang="ar-SA" b="1" dirty="0"/>
              <a:t>التركيز على حواس المعاقين بصريا عند تعلمهم للمفاهيم المختلفة؛ لأن تعلم واكتساب المفاهيم مرتبطا ارتباطا وثيقا بالتفاعل والتكامل بين كل من حاسة اللمس والسمع والشم والتذوق، وهي الحواس التي يعتمد عليها الكفيف بصورة كبيرة لتعويض فقدان حاسة البصر؛ فكلما ركزت الأنشطة التعليمية على تدريب حواس الكفيف زادت حصيلته من المفاهيم المختلفة</a:t>
            </a:r>
            <a:r>
              <a:rPr lang="ar-SA" b="1" dirty="0" smtClean="0"/>
              <a:t>.</a:t>
            </a:r>
            <a:endParaRPr lang="ar-EG" b="1" dirty="0" smtClean="0"/>
          </a:p>
          <a:p>
            <a:pPr marL="285750" indent="-285750" algn="just">
              <a:buFont typeface="Arial" pitchFamily="34" charset="0"/>
              <a:buChar char="•"/>
            </a:pPr>
            <a:endParaRPr lang="en-US" b="1" dirty="0"/>
          </a:p>
        </p:txBody>
      </p:sp>
      <p:sp>
        <p:nvSpPr>
          <p:cNvPr id="13" name="Rounded Rectangle 12"/>
          <p:cNvSpPr/>
          <p:nvPr/>
        </p:nvSpPr>
        <p:spPr>
          <a:xfrm>
            <a:off x="251520" y="4913548"/>
            <a:ext cx="6192688" cy="10357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lvl="0" algn="just"/>
            <a:r>
              <a:rPr lang="ar-EG" sz="1600" b="1" dirty="0" smtClean="0"/>
              <a:t>* </a:t>
            </a:r>
            <a:r>
              <a:rPr lang="ar-EG" b="1" dirty="0" smtClean="0"/>
              <a:t>المعاق بصرياً لديه حواس أخري غير البصر مثل السمع واللمس والشم والتذوق والتي يمكنه استخدامها في التعلم . لذا ينبغي تدريبه على الاستغلال الأمثل لهذه الحواس خلال تنفيذ الأنشطة المطلوبة للتعلم  </a:t>
            </a:r>
          </a:p>
          <a:p>
            <a:pPr lvl="0"/>
            <a:endParaRPr lang="ar-EG" b="1" dirty="0"/>
          </a:p>
        </p:txBody>
      </p:sp>
      <p:cxnSp>
        <p:nvCxnSpPr>
          <p:cNvPr id="14" name="Straight Arrow Connector 13"/>
          <p:cNvCxnSpPr/>
          <p:nvPr/>
        </p:nvCxnSpPr>
        <p:spPr>
          <a:xfrm flipH="1">
            <a:off x="6444208" y="544522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6444208" y="3645024"/>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08788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187624" y="188640"/>
            <a:ext cx="6840760" cy="864096"/>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3200" b="1" dirty="0">
                <a:solidFill>
                  <a:srgbClr val="0000CC"/>
                </a:solidFill>
              </a:rPr>
              <a:t>الأهداف العامة لتربية التلاميذ المعاقين بصريا</a:t>
            </a:r>
            <a:endParaRPr lang="ar-EG" sz="3200" b="1" dirty="0">
              <a:solidFill>
                <a:srgbClr val="0000CC"/>
              </a:solidFill>
            </a:endParaRPr>
          </a:p>
        </p:txBody>
      </p:sp>
      <p:sp>
        <p:nvSpPr>
          <p:cNvPr id="6" name="Rounded Rectangle 5"/>
          <p:cNvSpPr/>
          <p:nvPr/>
        </p:nvSpPr>
        <p:spPr>
          <a:xfrm>
            <a:off x="323528" y="2060848"/>
            <a:ext cx="813690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sz="2400" b="1" dirty="0" smtClean="0">
                <a:solidFill>
                  <a:srgbClr val="C00000"/>
                </a:solidFill>
              </a:rPr>
              <a:t>1- </a:t>
            </a:r>
            <a:r>
              <a:rPr lang="ar-SA" sz="2400" b="1" dirty="0" smtClean="0">
                <a:solidFill>
                  <a:srgbClr val="C00000"/>
                </a:solidFill>
              </a:rPr>
              <a:t>بث </a:t>
            </a:r>
            <a:r>
              <a:rPr lang="ar-SA" sz="2400" b="1" dirty="0">
                <a:solidFill>
                  <a:srgbClr val="C00000"/>
                </a:solidFill>
              </a:rPr>
              <a:t>الثقة في نفس التلميذ المعاق بصريا، ومساعدته على تقبل إعاقته</a:t>
            </a:r>
            <a:endParaRPr lang="ar-EG" sz="2400" b="1" dirty="0">
              <a:solidFill>
                <a:srgbClr val="C00000"/>
              </a:solidFill>
            </a:endParaRPr>
          </a:p>
        </p:txBody>
      </p:sp>
      <p:sp>
        <p:nvSpPr>
          <p:cNvPr id="7" name="Rounded Rectangle 6"/>
          <p:cNvSpPr/>
          <p:nvPr/>
        </p:nvSpPr>
        <p:spPr>
          <a:xfrm>
            <a:off x="323528" y="6093296"/>
            <a:ext cx="8136904" cy="50405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EG" sz="2400" b="1" dirty="0" smtClean="0">
                <a:solidFill>
                  <a:srgbClr val="C00000"/>
                </a:solidFill>
              </a:rPr>
              <a:t>8- </a:t>
            </a:r>
            <a:r>
              <a:rPr lang="ar-SA" sz="2400" b="1" dirty="0">
                <a:solidFill>
                  <a:srgbClr val="0000CC"/>
                </a:solidFill>
              </a:rPr>
              <a:t>تنمية المهارات اليدوية والمهنية لد</a:t>
            </a:r>
            <a:r>
              <a:rPr lang="ar-EG" sz="2400" b="1" dirty="0">
                <a:solidFill>
                  <a:srgbClr val="0000CC"/>
                </a:solidFill>
              </a:rPr>
              <a:t>يه.</a:t>
            </a:r>
          </a:p>
        </p:txBody>
      </p:sp>
      <p:sp>
        <p:nvSpPr>
          <p:cNvPr id="8" name="Rounded Rectangle 7"/>
          <p:cNvSpPr/>
          <p:nvPr/>
        </p:nvSpPr>
        <p:spPr>
          <a:xfrm>
            <a:off x="323528" y="5517232"/>
            <a:ext cx="813690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sz="2400" b="1" dirty="0" smtClean="0">
                <a:solidFill>
                  <a:srgbClr val="C00000"/>
                </a:solidFill>
              </a:rPr>
              <a:t>7- </a:t>
            </a:r>
            <a:r>
              <a:rPr lang="ar-SA" sz="2400" b="1" dirty="0">
                <a:solidFill>
                  <a:srgbClr val="C00000"/>
                </a:solidFill>
              </a:rPr>
              <a:t>تنمية </a:t>
            </a:r>
            <a:r>
              <a:rPr lang="ar-SA" sz="2400" b="1" dirty="0" smtClean="0">
                <a:solidFill>
                  <a:srgbClr val="C00000"/>
                </a:solidFill>
              </a:rPr>
              <a:t>الج</a:t>
            </a:r>
            <a:r>
              <a:rPr lang="ar-EG" sz="2400" b="1" dirty="0" smtClean="0">
                <a:solidFill>
                  <a:srgbClr val="C00000"/>
                </a:solidFill>
              </a:rPr>
              <a:t>وا</a:t>
            </a:r>
            <a:r>
              <a:rPr lang="ar-SA" sz="2400" b="1" dirty="0" smtClean="0">
                <a:solidFill>
                  <a:srgbClr val="C00000"/>
                </a:solidFill>
              </a:rPr>
              <a:t>نب </a:t>
            </a:r>
            <a:r>
              <a:rPr lang="ar-SA" sz="2400" b="1" dirty="0">
                <a:solidFill>
                  <a:srgbClr val="C00000"/>
                </a:solidFill>
              </a:rPr>
              <a:t>الدينية والأخلاقية التي تعين الكفيف على تقبل إعاقته </a:t>
            </a:r>
            <a:endParaRPr lang="ar-EG" sz="2400" b="1" dirty="0">
              <a:solidFill>
                <a:srgbClr val="C00000"/>
              </a:solidFill>
            </a:endParaRPr>
          </a:p>
        </p:txBody>
      </p:sp>
      <p:sp>
        <p:nvSpPr>
          <p:cNvPr id="9" name="Rounded Rectangle 8"/>
          <p:cNvSpPr/>
          <p:nvPr/>
        </p:nvSpPr>
        <p:spPr>
          <a:xfrm>
            <a:off x="323528" y="4941168"/>
            <a:ext cx="8136904" cy="50405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EG" sz="2400" b="1" dirty="0" smtClean="0">
                <a:solidFill>
                  <a:srgbClr val="C00000"/>
                </a:solidFill>
              </a:rPr>
              <a:t>6- </a:t>
            </a:r>
            <a:r>
              <a:rPr lang="ar-SA" sz="2400" b="1" dirty="0">
                <a:solidFill>
                  <a:srgbClr val="0000CC"/>
                </a:solidFill>
              </a:rPr>
              <a:t>استغلال حواس المعاق بصريا إلى أقصى مدى ممكن</a:t>
            </a:r>
            <a:endParaRPr lang="ar-EG" sz="2400" b="1" dirty="0">
              <a:solidFill>
                <a:srgbClr val="0000CC"/>
              </a:solidFill>
            </a:endParaRPr>
          </a:p>
        </p:txBody>
      </p:sp>
      <p:sp>
        <p:nvSpPr>
          <p:cNvPr id="10" name="Rounded Rectangle 9"/>
          <p:cNvSpPr/>
          <p:nvPr/>
        </p:nvSpPr>
        <p:spPr>
          <a:xfrm>
            <a:off x="323528" y="4365104"/>
            <a:ext cx="813690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sz="2400" b="1" dirty="0" smtClean="0">
                <a:solidFill>
                  <a:srgbClr val="C00000"/>
                </a:solidFill>
              </a:rPr>
              <a:t>5- </a:t>
            </a:r>
            <a:r>
              <a:rPr lang="ar-SA" sz="2400" b="1" dirty="0">
                <a:solidFill>
                  <a:srgbClr val="C00000"/>
                </a:solidFill>
              </a:rPr>
              <a:t>مساعدته على الخروج من عزلته النفسية والجسمية </a:t>
            </a:r>
            <a:endParaRPr lang="ar-EG" sz="2400" b="1" dirty="0">
              <a:solidFill>
                <a:srgbClr val="C00000"/>
              </a:solidFill>
            </a:endParaRPr>
          </a:p>
        </p:txBody>
      </p:sp>
      <p:sp>
        <p:nvSpPr>
          <p:cNvPr id="11" name="Rounded Rectangle 10"/>
          <p:cNvSpPr/>
          <p:nvPr/>
        </p:nvSpPr>
        <p:spPr>
          <a:xfrm>
            <a:off x="323528" y="2636912"/>
            <a:ext cx="8136904" cy="50405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EG" sz="2400" b="1" dirty="0" smtClean="0">
                <a:solidFill>
                  <a:srgbClr val="0000CC"/>
                </a:solidFill>
              </a:rPr>
              <a:t>2- </a:t>
            </a:r>
            <a:r>
              <a:rPr lang="ar-SA" sz="2400" b="1" dirty="0">
                <a:solidFill>
                  <a:srgbClr val="0000CC"/>
                </a:solidFill>
              </a:rPr>
              <a:t>التقليل من أثر الضغوط النفسية التي </a:t>
            </a:r>
            <a:r>
              <a:rPr lang="ar-SA" sz="2400" b="1" dirty="0" smtClean="0">
                <a:solidFill>
                  <a:srgbClr val="0000CC"/>
                </a:solidFill>
              </a:rPr>
              <a:t>يعان</a:t>
            </a:r>
            <a:r>
              <a:rPr lang="ar-EG" sz="2400" b="1" dirty="0" smtClean="0">
                <a:solidFill>
                  <a:srgbClr val="0000CC"/>
                </a:solidFill>
              </a:rPr>
              <a:t>ي منها.</a:t>
            </a:r>
            <a:endParaRPr lang="ar-EG" sz="2400" b="1" dirty="0">
              <a:solidFill>
                <a:srgbClr val="0000CC"/>
              </a:solidFill>
            </a:endParaRPr>
          </a:p>
        </p:txBody>
      </p:sp>
      <p:sp>
        <p:nvSpPr>
          <p:cNvPr id="12" name="Rounded Rectangle 11"/>
          <p:cNvSpPr/>
          <p:nvPr/>
        </p:nvSpPr>
        <p:spPr>
          <a:xfrm>
            <a:off x="323528" y="3212976"/>
            <a:ext cx="813690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sz="2400" b="1" dirty="0" smtClean="0">
                <a:solidFill>
                  <a:srgbClr val="C00000"/>
                </a:solidFill>
              </a:rPr>
              <a:t>3- </a:t>
            </a:r>
            <a:r>
              <a:rPr lang="ar-SA" sz="2400" b="1" dirty="0" smtClean="0">
                <a:solidFill>
                  <a:srgbClr val="C00000"/>
                </a:solidFill>
              </a:rPr>
              <a:t>تزويد</a:t>
            </a:r>
            <a:r>
              <a:rPr lang="ar-EG" sz="2400" b="1" dirty="0" smtClean="0">
                <a:solidFill>
                  <a:srgbClr val="C00000"/>
                </a:solidFill>
              </a:rPr>
              <a:t>ه</a:t>
            </a:r>
            <a:r>
              <a:rPr lang="ar-SA" sz="2400" b="1" dirty="0" smtClean="0">
                <a:solidFill>
                  <a:srgbClr val="C00000"/>
                </a:solidFill>
              </a:rPr>
              <a:t> </a:t>
            </a:r>
            <a:r>
              <a:rPr lang="ar-SA" sz="2400" b="1" dirty="0">
                <a:solidFill>
                  <a:srgbClr val="C00000"/>
                </a:solidFill>
              </a:rPr>
              <a:t>بالخبرات المعرفية التي تساعده على التعامل مع أفراد مجتمعه </a:t>
            </a:r>
            <a:endParaRPr lang="ar-EG" sz="2400" b="1" dirty="0">
              <a:solidFill>
                <a:srgbClr val="C00000"/>
              </a:solidFill>
            </a:endParaRPr>
          </a:p>
        </p:txBody>
      </p:sp>
      <p:sp>
        <p:nvSpPr>
          <p:cNvPr id="13" name="Rounded Rectangle 12"/>
          <p:cNvSpPr/>
          <p:nvPr/>
        </p:nvSpPr>
        <p:spPr>
          <a:xfrm>
            <a:off x="323528" y="3789040"/>
            <a:ext cx="8136904" cy="50405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EG" sz="2400" b="1" dirty="0" smtClean="0">
                <a:solidFill>
                  <a:srgbClr val="C00000"/>
                </a:solidFill>
              </a:rPr>
              <a:t>4- </a:t>
            </a:r>
            <a:r>
              <a:rPr lang="ar-SA" sz="2400" b="1" dirty="0">
                <a:solidFill>
                  <a:srgbClr val="0000CC"/>
                </a:solidFill>
              </a:rPr>
              <a:t>اكسابه </a:t>
            </a:r>
            <a:r>
              <a:rPr lang="ar-EG" sz="2400" b="1" dirty="0">
                <a:solidFill>
                  <a:srgbClr val="0000CC"/>
                </a:solidFill>
              </a:rPr>
              <a:t>ا</a:t>
            </a:r>
            <a:r>
              <a:rPr lang="ar-SA" sz="2400" b="1" dirty="0">
                <a:solidFill>
                  <a:srgbClr val="0000CC"/>
                </a:solidFill>
              </a:rPr>
              <a:t>لمهارات الحياتيه المختلفة </a:t>
            </a:r>
            <a:endParaRPr lang="ar-EG" sz="2400" b="1" dirty="0">
              <a:solidFill>
                <a:srgbClr val="0000CC"/>
              </a:solidFill>
            </a:endParaRPr>
          </a:p>
        </p:txBody>
      </p:sp>
      <p:sp>
        <p:nvSpPr>
          <p:cNvPr id="14" name="Down Arrow Callout 13"/>
          <p:cNvSpPr/>
          <p:nvPr/>
        </p:nvSpPr>
        <p:spPr>
          <a:xfrm>
            <a:off x="1979712" y="1196752"/>
            <a:ext cx="5112568" cy="828092"/>
          </a:xfrm>
          <a:prstGeom prst="downArrowCallou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a:t>يهدف تعليم المعاقين بصرياً إلى تحقيق الأهداف التالية :</a:t>
            </a:r>
            <a:endParaRPr lang="en-US" sz="2000" dirty="0"/>
          </a:p>
        </p:txBody>
      </p:sp>
    </p:spTree>
    <p:extLst>
      <p:ext uri="{BB962C8B-B14F-4D97-AF65-F5344CB8AC3E}">
        <p14:creationId xmlns:p14="http://schemas.microsoft.com/office/powerpoint/2010/main" val="3176112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683568" y="116632"/>
            <a:ext cx="7776864" cy="753662"/>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sz="3600" b="1" dirty="0">
                <a:solidFill>
                  <a:srgbClr val="0000CC"/>
                </a:solidFill>
              </a:rPr>
              <a:t>الأساليب التربوية في التعامل مع المعاقين بصرياً</a:t>
            </a:r>
            <a:endParaRPr lang="ar-EG" sz="3600" b="1" dirty="0">
              <a:solidFill>
                <a:srgbClr val="0000CC"/>
              </a:solidFill>
            </a:endParaRPr>
          </a:p>
        </p:txBody>
      </p:sp>
      <p:cxnSp>
        <p:nvCxnSpPr>
          <p:cNvPr id="6" name="Straight Arrow Connector 5"/>
          <p:cNvCxnSpPr/>
          <p:nvPr/>
        </p:nvCxnSpPr>
        <p:spPr>
          <a:xfrm flipH="1">
            <a:off x="5580112" y="2132856"/>
            <a:ext cx="43204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Horizontal Scroll 10"/>
          <p:cNvSpPr/>
          <p:nvPr/>
        </p:nvSpPr>
        <p:spPr>
          <a:xfrm>
            <a:off x="6048346" y="1556792"/>
            <a:ext cx="2772126" cy="1080120"/>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400" b="1" dirty="0">
                <a:solidFill>
                  <a:srgbClr val="C00000"/>
                </a:solidFill>
              </a:rPr>
              <a:t>عزل المكفوفين في مدارس خاصة بهم</a:t>
            </a:r>
            <a:endParaRPr lang="ar-EG" sz="2400" b="1" dirty="0">
              <a:solidFill>
                <a:srgbClr val="C00000"/>
              </a:solidFill>
            </a:endParaRPr>
          </a:p>
        </p:txBody>
      </p:sp>
      <p:sp>
        <p:nvSpPr>
          <p:cNvPr id="33" name="Horizontal Scroll 32"/>
          <p:cNvSpPr/>
          <p:nvPr/>
        </p:nvSpPr>
        <p:spPr>
          <a:xfrm>
            <a:off x="6084168" y="2564904"/>
            <a:ext cx="2772126" cy="1008112"/>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400" b="1" dirty="0">
                <a:solidFill>
                  <a:srgbClr val="C00000"/>
                </a:solidFill>
              </a:rPr>
              <a:t>إلحاق المكفوفين بمدارس </a:t>
            </a:r>
            <a:r>
              <a:rPr lang="ar-SA" sz="2400" b="1" dirty="0" smtClean="0">
                <a:solidFill>
                  <a:srgbClr val="C00000"/>
                </a:solidFill>
              </a:rPr>
              <a:t>المبصرين </a:t>
            </a:r>
            <a:endParaRPr lang="ar-EG" sz="2400" b="1" dirty="0">
              <a:solidFill>
                <a:srgbClr val="C00000"/>
              </a:solidFill>
            </a:endParaRPr>
          </a:p>
        </p:txBody>
      </p:sp>
      <p:sp>
        <p:nvSpPr>
          <p:cNvPr id="34" name="Rectangle 33"/>
          <p:cNvSpPr/>
          <p:nvPr/>
        </p:nvSpPr>
        <p:spPr>
          <a:xfrm>
            <a:off x="1691680" y="2636912"/>
            <a:ext cx="3888432" cy="720080"/>
          </a:xfrm>
          <a:prstGeom prst="rect">
            <a:avLst/>
          </a:prstGeom>
          <a:ln/>
        </p:spPr>
        <p:style>
          <a:lnRef idx="3">
            <a:schemeClr val="lt1"/>
          </a:lnRef>
          <a:fillRef idx="1">
            <a:schemeClr val="accent3"/>
          </a:fillRef>
          <a:effectRef idx="1">
            <a:schemeClr val="accent3"/>
          </a:effectRef>
          <a:fontRef idx="minor">
            <a:schemeClr val="lt1"/>
          </a:fontRef>
        </p:style>
        <p:txBody>
          <a:bodyPr rtlCol="1" anchor="ctr"/>
          <a:lstStyle/>
          <a:p>
            <a:pPr algn="ctr">
              <a:spcBef>
                <a:spcPts val="600"/>
              </a:spcBef>
            </a:pPr>
            <a:endParaRPr lang="ar-EG" sz="2000" b="1" dirty="0" smtClean="0"/>
          </a:p>
          <a:p>
            <a:pPr algn="ctr"/>
            <a:r>
              <a:rPr lang="ar-SA" sz="2000" b="1" dirty="0">
                <a:solidFill>
                  <a:schemeClr val="tx1"/>
                </a:solidFill>
              </a:rPr>
              <a:t>وهو مايطلق عليه مصطلح الدمج </a:t>
            </a:r>
            <a:r>
              <a:rPr lang="ar-EG" sz="2000" b="1" dirty="0" smtClean="0">
                <a:solidFill>
                  <a:schemeClr val="tx1"/>
                </a:solidFill>
              </a:rPr>
              <a:t>وله عدة معان كما يلي:</a:t>
            </a:r>
          </a:p>
          <a:p>
            <a:pPr algn="ctr"/>
            <a:endParaRPr lang="ar-EG" sz="2000" b="1" dirty="0"/>
          </a:p>
        </p:txBody>
      </p:sp>
      <p:sp>
        <p:nvSpPr>
          <p:cNvPr id="17" name="Rectangle 16"/>
          <p:cNvSpPr/>
          <p:nvPr/>
        </p:nvSpPr>
        <p:spPr>
          <a:xfrm>
            <a:off x="395536" y="1700808"/>
            <a:ext cx="5184576" cy="792088"/>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ctr">
              <a:spcBef>
                <a:spcPts val="600"/>
              </a:spcBef>
            </a:pPr>
            <a:r>
              <a:rPr lang="ar-SA" b="1" dirty="0"/>
              <a:t>تقدم لهم كل أنواع الرعاية والاهتمام التي تتناسب مع إعاقتهم ، وتلبي جميع احتياجاتهم </a:t>
            </a:r>
            <a:r>
              <a:rPr lang="ar-EG" b="1" dirty="0" smtClean="0"/>
              <a:t>.. </a:t>
            </a:r>
            <a:r>
              <a:rPr lang="ar-SA" b="1" dirty="0" smtClean="0">
                <a:solidFill>
                  <a:srgbClr val="D60093"/>
                </a:solidFill>
              </a:rPr>
              <a:t>وهذا </a:t>
            </a:r>
            <a:r>
              <a:rPr lang="ar-SA" b="1" dirty="0">
                <a:solidFill>
                  <a:srgbClr val="D60093"/>
                </a:solidFill>
              </a:rPr>
              <a:t>هو الأسلوب المتبع حاليا في </a:t>
            </a:r>
            <a:r>
              <a:rPr lang="ar-SA" b="1" dirty="0" smtClean="0">
                <a:solidFill>
                  <a:srgbClr val="D60093"/>
                </a:solidFill>
              </a:rPr>
              <a:t>مصر</a:t>
            </a:r>
            <a:endParaRPr lang="ar-EG" b="1" dirty="0" smtClean="0">
              <a:solidFill>
                <a:srgbClr val="D60093"/>
              </a:solidFill>
            </a:endParaRPr>
          </a:p>
          <a:p>
            <a:pPr algn="ctr">
              <a:spcBef>
                <a:spcPts val="600"/>
              </a:spcBef>
            </a:pPr>
            <a:endParaRPr lang="ar-EG" sz="2000" b="1" dirty="0"/>
          </a:p>
        </p:txBody>
      </p:sp>
      <p:sp>
        <p:nvSpPr>
          <p:cNvPr id="16" name="Down Arrow Callout 15"/>
          <p:cNvSpPr/>
          <p:nvPr/>
        </p:nvSpPr>
        <p:spPr>
          <a:xfrm>
            <a:off x="1979712" y="944724"/>
            <a:ext cx="5112568" cy="756084"/>
          </a:xfrm>
          <a:prstGeom prst="downArrowCallou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a:t>يتم التعامل مع المعاقين بصرياً تربوياً وفق أسلوبين هما </a:t>
            </a:r>
            <a:r>
              <a:rPr lang="ar-EG" sz="2000" b="1" dirty="0" smtClean="0"/>
              <a:t>:</a:t>
            </a:r>
            <a:endParaRPr lang="en-US" sz="2000" dirty="0"/>
          </a:p>
        </p:txBody>
      </p:sp>
      <p:sp>
        <p:nvSpPr>
          <p:cNvPr id="4" name="Right Brace 3"/>
          <p:cNvSpPr/>
          <p:nvPr/>
        </p:nvSpPr>
        <p:spPr>
          <a:xfrm rot="5400000" flipH="1">
            <a:off x="3383868" y="1232756"/>
            <a:ext cx="432048" cy="4680520"/>
          </a:xfrm>
          <a:prstGeom prst="rightBrace">
            <a:avLst/>
          </a:prstGeom>
          <a:ln/>
        </p:spPr>
        <p:style>
          <a:lnRef idx="3">
            <a:schemeClr val="accent2"/>
          </a:lnRef>
          <a:fillRef idx="0">
            <a:schemeClr val="accent2"/>
          </a:fillRef>
          <a:effectRef idx="2">
            <a:schemeClr val="accent2"/>
          </a:effectRef>
          <a:fontRef idx="minor">
            <a:schemeClr val="tx1"/>
          </a:fontRef>
        </p:style>
        <p:txBody>
          <a:bodyPr rtlCol="1" anchor="ctr"/>
          <a:lstStyle/>
          <a:p>
            <a:pPr algn="ctr"/>
            <a:endParaRPr lang="ar-EG"/>
          </a:p>
        </p:txBody>
      </p:sp>
      <p:cxnSp>
        <p:nvCxnSpPr>
          <p:cNvPr id="21" name="Straight Arrow Connector 20"/>
          <p:cNvCxnSpPr/>
          <p:nvPr/>
        </p:nvCxnSpPr>
        <p:spPr>
          <a:xfrm flipH="1">
            <a:off x="5580112" y="3068960"/>
            <a:ext cx="43204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Rounded Rectangle 11"/>
          <p:cNvSpPr/>
          <p:nvPr/>
        </p:nvSpPr>
        <p:spPr>
          <a:xfrm>
            <a:off x="4941642" y="3789041"/>
            <a:ext cx="2160240" cy="2592287"/>
          </a:xfrm>
          <a:prstGeom prst="roundRect">
            <a:avLst/>
          </a:prstGeom>
          <a:ln>
            <a:solidFill>
              <a:srgbClr val="0000CC"/>
            </a:solidFill>
          </a:ln>
        </p:spPr>
        <p:style>
          <a:lnRef idx="1">
            <a:schemeClr val="accent4"/>
          </a:lnRef>
          <a:fillRef idx="2">
            <a:schemeClr val="accent4"/>
          </a:fillRef>
          <a:effectRef idx="1">
            <a:schemeClr val="accent4"/>
          </a:effectRef>
          <a:fontRef idx="minor">
            <a:schemeClr val="dk1"/>
          </a:fontRef>
        </p:style>
        <p:txBody>
          <a:bodyPr rtlCol="1" anchor="ctr"/>
          <a:lstStyle/>
          <a:p>
            <a:pPr algn="just"/>
            <a:r>
              <a:rPr lang="ar-SA" b="1" dirty="0"/>
              <a:t>وجود أطفال معاقين بصرياً داخل فصول المدرسة العادية، ويتابعون تعليمهم في نفس ظروف العاديين </a:t>
            </a:r>
            <a:r>
              <a:rPr lang="ar-EG" b="1" dirty="0" smtClean="0"/>
              <a:t> و</a:t>
            </a:r>
            <a:r>
              <a:rPr lang="ar-EG" b="1" dirty="0" smtClean="0">
                <a:solidFill>
                  <a:srgbClr val="C00000"/>
                </a:solidFill>
                <a:latin typeface="Angsana New" pitchFamily="18" charset="-34"/>
              </a:rPr>
              <a:t>هو </a:t>
            </a:r>
            <a:r>
              <a:rPr lang="ar-EG" b="1" dirty="0">
                <a:solidFill>
                  <a:srgbClr val="C00000"/>
                </a:solidFill>
                <a:latin typeface="Angsana New" pitchFamily="18" charset="-34"/>
              </a:rPr>
              <a:t>الأسلوب المتبع في المعاهد الأزهرية في مصر</a:t>
            </a:r>
            <a:endParaRPr lang="en-US" b="1" dirty="0">
              <a:solidFill>
                <a:srgbClr val="C00000"/>
              </a:solidFill>
              <a:latin typeface="Angsana New" pitchFamily="18" charset="-34"/>
              <a:cs typeface="Angsana New" pitchFamily="18" charset="-34"/>
            </a:endParaRPr>
          </a:p>
        </p:txBody>
      </p:sp>
      <p:sp>
        <p:nvSpPr>
          <p:cNvPr id="26" name="Rounded Rectangle 25"/>
          <p:cNvSpPr/>
          <p:nvPr/>
        </p:nvSpPr>
        <p:spPr>
          <a:xfrm>
            <a:off x="2555776" y="3789040"/>
            <a:ext cx="2160240" cy="2592288"/>
          </a:xfrm>
          <a:prstGeom prst="roundRect">
            <a:avLst/>
          </a:prstGeom>
          <a:ln>
            <a:solidFill>
              <a:srgbClr val="0000CC"/>
            </a:solidFill>
          </a:ln>
        </p:spPr>
        <p:style>
          <a:lnRef idx="1">
            <a:schemeClr val="accent4"/>
          </a:lnRef>
          <a:fillRef idx="2">
            <a:schemeClr val="accent4"/>
          </a:fillRef>
          <a:effectRef idx="1">
            <a:schemeClr val="accent4"/>
          </a:effectRef>
          <a:fontRef idx="minor">
            <a:schemeClr val="dk1"/>
          </a:fontRef>
        </p:style>
        <p:txBody>
          <a:bodyPr rtlCol="1" anchor="ctr"/>
          <a:lstStyle/>
          <a:p>
            <a:pPr algn="just"/>
            <a:r>
              <a:rPr lang="ar-SA" b="1" dirty="0"/>
              <a:t>وجود أطفال معاقين بصرياً داخل فصول دراسية عادية </a:t>
            </a:r>
            <a:r>
              <a:rPr lang="ar-EG" b="1" dirty="0"/>
              <a:t>مع </a:t>
            </a:r>
            <a:r>
              <a:rPr lang="ar-SA" b="1" dirty="0"/>
              <a:t>الاعتماد على بعض طرائق التربية الخاصة والاستفادة من دعم تعليمي خارجي.</a:t>
            </a:r>
            <a:endParaRPr lang="en-US" b="1" dirty="0"/>
          </a:p>
        </p:txBody>
      </p:sp>
      <p:sp>
        <p:nvSpPr>
          <p:cNvPr id="27" name="Rounded Rectangle 26"/>
          <p:cNvSpPr/>
          <p:nvPr/>
        </p:nvSpPr>
        <p:spPr>
          <a:xfrm>
            <a:off x="179512" y="3789040"/>
            <a:ext cx="2160240" cy="2664296"/>
          </a:xfrm>
          <a:prstGeom prst="roundRect">
            <a:avLst/>
          </a:prstGeom>
          <a:ln>
            <a:solidFill>
              <a:srgbClr val="0000CC"/>
            </a:solidFill>
          </a:ln>
        </p:spPr>
        <p:style>
          <a:lnRef idx="1">
            <a:schemeClr val="accent4"/>
          </a:lnRef>
          <a:fillRef idx="2">
            <a:schemeClr val="accent4"/>
          </a:fillRef>
          <a:effectRef idx="1">
            <a:schemeClr val="accent4"/>
          </a:effectRef>
          <a:fontRef idx="minor">
            <a:schemeClr val="dk1"/>
          </a:fontRef>
        </p:style>
        <p:txBody>
          <a:bodyPr rtlCol="1" anchor="ctr"/>
          <a:lstStyle/>
          <a:p>
            <a:pPr algn="just"/>
            <a:r>
              <a:rPr lang="ar-SA" b="1" dirty="0"/>
              <a:t>وجود فصول للمعاقين داخل المدارس العادية لها مربوها المختصون ووسائلها المناسبة، ولا يختلط المعاقين </a:t>
            </a:r>
            <a:r>
              <a:rPr lang="ar-EG" b="1" dirty="0" smtClean="0"/>
              <a:t>ب</a:t>
            </a:r>
            <a:r>
              <a:rPr lang="ar-SA" b="1" dirty="0" smtClean="0"/>
              <a:t>الأسوياء </a:t>
            </a:r>
            <a:r>
              <a:rPr lang="ar-SA" b="1" dirty="0"/>
              <a:t>إلا في فناء المدرسة، أو في بعض المناسبات، مثل: الرحلات والحفلات.</a:t>
            </a:r>
            <a:endParaRPr lang="en-US" b="1" dirty="0"/>
          </a:p>
        </p:txBody>
      </p:sp>
      <p:cxnSp>
        <p:nvCxnSpPr>
          <p:cNvPr id="30" name="Straight Connector 29"/>
          <p:cNvCxnSpPr/>
          <p:nvPr/>
        </p:nvCxnSpPr>
        <p:spPr>
          <a:xfrm>
            <a:off x="3563888" y="3573016"/>
            <a:ext cx="0" cy="216024"/>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82354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702</Words>
  <Application>Microsoft Office PowerPoint</Application>
  <PresentationFormat>On-screen Show (4:3)</PresentationFormat>
  <Paragraphs>79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Unicode MS</vt:lpstr>
      <vt:lpstr>Angsana New</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compusoft</dc:creator>
  <cp:lastModifiedBy>MAYSAAA AHMED</cp:lastModifiedBy>
  <cp:revision>67</cp:revision>
  <dcterms:created xsi:type="dcterms:W3CDTF">2020-03-17T18:22:16Z</dcterms:created>
  <dcterms:modified xsi:type="dcterms:W3CDTF">2020-03-19T13:25:08Z</dcterms:modified>
</cp:coreProperties>
</file>